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9" r:id="rId4"/>
    <p:sldId id="260" r:id="rId5"/>
    <p:sldId id="263" r:id="rId6"/>
    <p:sldId id="261" r:id="rId7"/>
    <p:sldId id="262"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85" r:id="rId21"/>
    <p:sldId id="277" r:id="rId22"/>
    <p:sldId id="278" r:id="rId23"/>
    <p:sldId id="284" r:id="rId24"/>
    <p:sldId id="279" r:id="rId25"/>
    <p:sldId id="280" r:id="rId26"/>
    <p:sldId id="281" r:id="rId27"/>
    <p:sldId id="282" r:id="rId28"/>
    <p:sldId id="283"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50"/>
  </p:normalViewPr>
  <p:slideViewPr>
    <p:cSldViewPr snapToGrid="0">
      <p:cViewPr>
        <p:scale>
          <a:sx n="125" d="100"/>
          <a:sy n="125" d="100"/>
        </p:scale>
        <p:origin x="600" y="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A77D-E9AF-1945-A147-A83E328E62C6}" type="datetimeFigureOut">
              <a:rPr lang="pt-PT" smtClean="0"/>
              <a:t>05/11/23</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DA49F-7C39-5A48-947A-A2FF951E4EA9}" type="slidenum">
              <a:rPr lang="pt-PT" smtClean="0"/>
              <a:t>‹nº›</a:t>
            </a:fld>
            <a:endParaRPr lang="pt-PT"/>
          </a:p>
        </p:txBody>
      </p:sp>
    </p:spTree>
    <p:extLst>
      <p:ext uri="{BB962C8B-B14F-4D97-AF65-F5344CB8AC3E}">
        <p14:creationId xmlns:p14="http://schemas.microsoft.com/office/powerpoint/2010/main" val="116527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0BDDA49F-7C39-5A48-947A-A2FF951E4EA9}" type="slidenum">
              <a:rPr lang="pt-PT" smtClean="0"/>
              <a:t>1</a:t>
            </a:fld>
            <a:endParaRPr lang="pt-PT"/>
          </a:p>
        </p:txBody>
      </p:sp>
    </p:spTree>
    <p:extLst>
      <p:ext uri="{BB962C8B-B14F-4D97-AF65-F5344CB8AC3E}">
        <p14:creationId xmlns:p14="http://schemas.microsoft.com/office/powerpoint/2010/main" val="206265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0BDDA49F-7C39-5A48-947A-A2FF951E4EA9}" type="slidenum">
              <a:rPr lang="pt-PT" smtClean="0"/>
              <a:t>18</a:t>
            </a:fld>
            <a:endParaRPr lang="pt-PT"/>
          </a:p>
        </p:txBody>
      </p:sp>
    </p:spTree>
    <p:extLst>
      <p:ext uri="{BB962C8B-B14F-4D97-AF65-F5344CB8AC3E}">
        <p14:creationId xmlns:p14="http://schemas.microsoft.com/office/powerpoint/2010/main" val="339552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0BDDA49F-7C39-5A48-947A-A2FF951E4EA9}" type="slidenum">
              <a:rPr lang="pt-PT" smtClean="0"/>
              <a:t>25</a:t>
            </a:fld>
            <a:endParaRPr lang="pt-PT"/>
          </a:p>
        </p:txBody>
      </p:sp>
    </p:spTree>
    <p:extLst>
      <p:ext uri="{BB962C8B-B14F-4D97-AF65-F5344CB8AC3E}">
        <p14:creationId xmlns:p14="http://schemas.microsoft.com/office/powerpoint/2010/main" val="406290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0BDDA49F-7C39-5A48-947A-A2FF951E4EA9}" type="slidenum">
              <a:rPr lang="pt-PT" smtClean="0"/>
              <a:t>26</a:t>
            </a:fld>
            <a:endParaRPr lang="pt-PT"/>
          </a:p>
        </p:txBody>
      </p:sp>
    </p:spTree>
    <p:extLst>
      <p:ext uri="{BB962C8B-B14F-4D97-AF65-F5344CB8AC3E}">
        <p14:creationId xmlns:p14="http://schemas.microsoft.com/office/powerpoint/2010/main" val="63430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0BDDA49F-7C39-5A48-947A-A2FF951E4EA9}" type="slidenum">
              <a:rPr lang="pt-PT" smtClean="0"/>
              <a:t>28</a:t>
            </a:fld>
            <a:endParaRPr lang="pt-PT"/>
          </a:p>
        </p:txBody>
      </p:sp>
    </p:spTree>
    <p:extLst>
      <p:ext uri="{BB962C8B-B14F-4D97-AF65-F5344CB8AC3E}">
        <p14:creationId xmlns:p14="http://schemas.microsoft.com/office/powerpoint/2010/main" val="1761185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CDB73-976F-17A3-1380-0B945CAC5968}"/>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A4109019-79C2-6F02-3AE6-6DC9384C40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6EB3A2A6-B677-E4D4-0926-ECCFC3CC4FE8}"/>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B7C44A88-8847-A7D8-6C9D-2ED969BEA31F}"/>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84266CE1-5E04-4E96-EB89-2680AA5742F2}"/>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388694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A1C6B-E933-D367-418B-37932B1A5662}"/>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28B5CDCB-C2F3-67DD-389A-B4749E9B5F21}"/>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AB57FAA-CD3D-5D02-FEE8-071FD931FFB9}"/>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8B600DFD-82CA-372C-6F82-47D7674C662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74D8822-AAD7-7E51-7EBC-0F5D35D88861}"/>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335023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019E1B-A5DE-A1D3-FCD4-3A5CD1B07314}"/>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8FCA0784-D0AF-8A7A-1503-19C77F7D91F0}"/>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0F47447-5EFB-AA2A-C9AF-07906AEB585B}"/>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AC733A37-80B4-F206-D357-70224333EC9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38FE938-88A7-27CA-212B-C10FF4D1BA55}"/>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429401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3957FD-746B-0A7A-6B21-063EF95E8821}"/>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0E9E064E-DB0E-B2D1-4BAB-507069DB6E3B}"/>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C9616DF-77BB-03FC-1D74-DF7B2A831D95}"/>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49808397-4EDA-A045-8453-FCF56AA278A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C078212B-8104-C63A-D635-5670D70B5137}"/>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406316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E747D-78F9-BF2B-C7FF-B3CD9C486724}"/>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CF7AD945-50AD-12C1-6BB7-C776FBB94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EC359CC0-DB4F-1B64-4EF4-88705EC943A7}"/>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BDC007E9-1827-A3B9-05A7-7EA48E545A1C}"/>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9ACB336A-6731-BD65-7EF1-563E5E8AFA50}"/>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405283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96563-A621-1CE6-A1A5-23EB8741DB3D}"/>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358AACE-F3C8-D56D-C295-E020DFD9EA37}"/>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6F4CDCF3-9092-CF34-23BB-FD415107E0E2}"/>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52A80FE7-55AD-AECA-B6FB-2E7B08F5E262}"/>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6" name="Marcador de Posição do Rodapé 5">
            <a:extLst>
              <a:ext uri="{FF2B5EF4-FFF2-40B4-BE49-F238E27FC236}">
                <a16:creationId xmlns:a16="http://schemas.microsoft.com/office/drawing/2014/main" id="{05739AF8-218D-9EA5-5333-B250E8E164A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DD2B2509-AE91-6B8D-AB62-CB1DA0D72A85}"/>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3240943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79684-A070-8B1B-BD0D-F60BF23BCA52}"/>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25B01AAC-5C84-5B03-0E11-02BC37D5E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6D9C5097-9A80-8ECC-61D8-D49EABA3E062}"/>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0988C0A4-5E9E-EDEB-A381-F2B2984363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596C305E-B0C9-1C7C-0577-36BBB177D55A}"/>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F0D8B1B0-88DC-A93A-B22A-3A743D149E0F}"/>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8" name="Marcador de Posição do Rodapé 7">
            <a:extLst>
              <a:ext uri="{FF2B5EF4-FFF2-40B4-BE49-F238E27FC236}">
                <a16:creationId xmlns:a16="http://schemas.microsoft.com/office/drawing/2014/main" id="{FE28B147-BEDA-02CC-7EF9-44419D671D9A}"/>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80DECAF4-0A46-3CAC-B63E-2923E3E003D0}"/>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101355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55FBF-5F4C-44C8-6730-E3844E31A6BE}"/>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A86007F3-E023-6971-0F22-B8211A5015D2}"/>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4" name="Marcador de Posição do Rodapé 3">
            <a:extLst>
              <a:ext uri="{FF2B5EF4-FFF2-40B4-BE49-F238E27FC236}">
                <a16:creationId xmlns:a16="http://schemas.microsoft.com/office/drawing/2014/main" id="{6A76B6C8-576E-6921-436E-70782AF4191E}"/>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A5309E20-22F1-2600-11FB-F668C123C930}"/>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2745284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B1FB3B97-EBEC-E885-58B9-64190B62ACB5}"/>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3" name="Marcador de Posição do Rodapé 2">
            <a:extLst>
              <a:ext uri="{FF2B5EF4-FFF2-40B4-BE49-F238E27FC236}">
                <a16:creationId xmlns:a16="http://schemas.microsoft.com/office/drawing/2014/main" id="{7F334C67-55FE-9200-DA94-05B8979F5BA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6C65ECA-3101-7DCB-E480-915122CC8033}"/>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271024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FBC7C-8946-D83B-5398-363D88135E2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A0E5DAA1-A920-D9D7-A29A-8E99BAE7CD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D860A6D3-E710-420F-A7C6-C1376EA2F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09CB0AA8-ADE4-C45F-7931-C1167F47AFE1}"/>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6" name="Marcador de Posição do Rodapé 5">
            <a:extLst>
              <a:ext uri="{FF2B5EF4-FFF2-40B4-BE49-F238E27FC236}">
                <a16:creationId xmlns:a16="http://schemas.microsoft.com/office/drawing/2014/main" id="{9C9B26C2-9BC6-3FA5-E45A-D4FCB058C40C}"/>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C607AC5A-F836-284E-B596-0175BB00F4C3}"/>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2267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48FD16-EBBF-762E-D0F3-6DD625B8A53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B586C453-0727-327E-BE8B-3A45C4BBCD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24F6F4C3-CF53-25A4-FEFB-298EC0107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82F1D42C-863E-9010-40BE-1A7B373BE86A}"/>
              </a:ext>
            </a:extLst>
          </p:cNvPr>
          <p:cNvSpPr>
            <a:spLocks noGrp="1"/>
          </p:cNvSpPr>
          <p:nvPr>
            <p:ph type="dt" sz="half" idx="10"/>
          </p:nvPr>
        </p:nvSpPr>
        <p:spPr/>
        <p:txBody>
          <a:bodyPr/>
          <a:lstStyle/>
          <a:p>
            <a:fld id="{A2477F9E-DE89-954B-B749-17D35AB223FF}" type="datetimeFigureOut">
              <a:rPr lang="pt-PT" smtClean="0"/>
              <a:t>05/11/23</a:t>
            </a:fld>
            <a:endParaRPr lang="pt-PT"/>
          </a:p>
        </p:txBody>
      </p:sp>
      <p:sp>
        <p:nvSpPr>
          <p:cNvPr id="6" name="Marcador de Posição do Rodapé 5">
            <a:extLst>
              <a:ext uri="{FF2B5EF4-FFF2-40B4-BE49-F238E27FC236}">
                <a16:creationId xmlns:a16="http://schemas.microsoft.com/office/drawing/2014/main" id="{37455878-BCE9-75AC-185C-E13D30C18DD8}"/>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90D0F1B-435A-8B6C-516C-E32A93E25D8F}"/>
              </a:ext>
            </a:extLst>
          </p:cNvPr>
          <p:cNvSpPr>
            <a:spLocks noGrp="1"/>
          </p:cNvSpPr>
          <p:nvPr>
            <p:ph type="sldNum" sz="quarter" idx="12"/>
          </p:nvPr>
        </p:nvSpPr>
        <p:spPr/>
        <p:txBody>
          <a:bodyPr/>
          <a:lstStyle/>
          <a:p>
            <a:fld id="{43E0ABD8-857D-6342-9E08-3F047E77860C}" type="slidenum">
              <a:rPr lang="pt-PT" smtClean="0"/>
              <a:t>‹nº›</a:t>
            </a:fld>
            <a:endParaRPr lang="pt-PT"/>
          </a:p>
        </p:txBody>
      </p:sp>
    </p:spTree>
    <p:extLst>
      <p:ext uri="{BB962C8B-B14F-4D97-AF65-F5344CB8AC3E}">
        <p14:creationId xmlns:p14="http://schemas.microsoft.com/office/powerpoint/2010/main" val="170273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429804DA-48B4-9962-C3A5-87B9BE7C2C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D2F95524-D1C3-E806-1A89-7BCC7578E0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360B8ABC-3F45-803F-C411-07848ACCE6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77F9E-DE89-954B-B749-17D35AB223FF}" type="datetimeFigureOut">
              <a:rPr lang="pt-PT" smtClean="0"/>
              <a:t>05/11/23</a:t>
            </a:fld>
            <a:endParaRPr lang="pt-PT"/>
          </a:p>
        </p:txBody>
      </p:sp>
      <p:sp>
        <p:nvSpPr>
          <p:cNvPr id="5" name="Marcador de Posição do Rodapé 4">
            <a:extLst>
              <a:ext uri="{FF2B5EF4-FFF2-40B4-BE49-F238E27FC236}">
                <a16:creationId xmlns:a16="http://schemas.microsoft.com/office/drawing/2014/main" id="{8E6E1D21-41E4-D258-9BD7-676E8F1D06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E222EDBB-1D22-C55D-45C1-2DC01B8CA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E0ABD8-857D-6342-9E08-3F047E77860C}" type="slidenum">
              <a:rPr lang="pt-PT" smtClean="0"/>
              <a:t>‹nº›</a:t>
            </a:fld>
            <a:endParaRPr lang="pt-PT"/>
          </a:p>
        </p:txBody>
      </p:sp>
    </p:spTree>
    <p:extLst>
      <p:ext uri="{BB962C8B-B14F-4D97-AF65-F5344CB8AC3E}">
        <p14:creationId xmlns:p14="http://schemas.microsoft.com/office/powerpoint/2010/main" val="1134816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jpg"/><Relationship Id="rId4"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2.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3.wdp"/><Relationship Id="rId12"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jpg"/><Relationship Id="rId4" Type="http://schemas.microsoft.com/office/2007/relationships/hdphoto" Target="../media/hdphoto12.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12.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png"/><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png"/><Relationship Id="rId4"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e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1.png"/><Relationship Id="rId10" Type="http://schemas.openxmlformats.org/officeDocument/2006/relationships/image" Target="../media/image43.png"/><Relationship Id="rId4" Type="http://schemas.microsoft.com/office/2007/relationships/hdphoto" Target="../media/hdphoto12.wdp"/><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microsoft.com/office/2007/relationships/hdphoto" Target="../media/hdphoto7.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3.png"/><Relationship Id="rId7" Type="http://schemas.microsoft.com/office/2007/relationships/hdphoto" Target="../media/hdphoto9.wdp"/><Relationship Id="rId12" Type="http://schemas.microsoft.com/office/2007/relationships/hdphoto" Target="../media/hdphoto1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11.jpeg"/><Relationship Id="rId4" Type="http://schemas.microsoft.com/office/2007/relationships/hdphoto" Target="../media/hdphoto8.wdp"/><Relationship Id="rId9" Type="http://schemas.microsoft.com/office/2007/relationships/hdphoto" Target="../media/hdphoto10.wdp"/><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png"/><Relationship Id="rId4"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jpeg"/><Relationship Id="rId4" Type="http://schemas.microsoft.com/office/2007/relationships/hdphoto" Target="../media/hdphoto1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2.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9D202F7-3542-97EB-69C9-E5AACF6EAEA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11515" y1="69733" x2="12209" y2="71526"/>
                        <a14:foregroundMark x1="10638" y1="67467" x2="11515" y2="69733"/>
                        <a14:foregroundMark x1="17021" y1="69733" x2="17021" y2="75810"/>
                        <a14:foregroundMark x1="17185" y1="65200" x2="17185" y2="65200"/>
                        <a14:foregroundMark x1="19804" y1="70800" x2="19804" y2="70800"/>
                        <a14:foregroundMark x1="24632" y1="70800" x2="24632" y2="70800"/>
                        <a14:foregroundMark x1="32160" y1="70800" x2="32160" y2="70800"/>
                        <a14:foregroundMark x1="40426" y1="70133" x2="40426" y2="70133"/>
                        <a14:foregroundMark x1="44763" y1="70667" x2="44763" y2="70667"/>
                        <a14:foregroundMark x1="53519" y1="71333" x2="53519" y2="71333"/>
                        <a14:foregroundMark x1="59820" y1="72667" x2="59820" y2="72667"/>
                        <a14:foregroundMark x1="66694" y1="73067" x2="66694" y2="73067"/>
                        <a14:foregroundMark x1="73404" y1="69467" x2="73404" y2="69467"/>
                        <a14:foregroundMark x1="75696" y1="69867" x2="75696" y2="69867"/>
                        <a14:foregroundMark x1="75859" y1="65867" x2="75859" y2="65867"/>
                        <a14:foregroundMark x1="78560" y1="71600" x2="78560" y2="71600"/>
                        <a14:foregroundMark x1="87807" y1="69333" x2="87807" y2="69333"/>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Removal>
                    </a14:imgEffect>
                  </a14:imgLayer>
                </a14:imgProps>
              </a:ext>
            </a:extLst>
          </a:blip>
          <a:stretch>
            <a:fillRect/>
          </a:stretch>
        </p:blipFill>
        <p:spPr>
          <a:xfrm>
            <a:off x="2216150" y="717369"/>
            <a:ext cx="7759700" cy="4537537"/>
          </a:xfrm>
          <a:prstGeom prst="rect">
            <a:avLst/>
          </a:prstGeom>
        </p:spPr>
      </p:pic>
      <p:sp>
        <p:nvSpPr>
          <p:cNvPr id="2" name="CaixaDeTexto 1">
            <a:extLst>
              <a:ext uri="{FF2B5EF4-FFF2-40B4-BE49-F238E27FC236}">
                <a16:creationId xmlns:a16="http://schemas.microsoft.com/office/drawing/2014/main" id="{96EDB658-380A-D5E5-4006-649028D59CBD}"/>
              </a:ext>
            </a:extLst>
          </p:cNvPr>
          <p:cNvSpPr txBox="1"/>
          <p:nvPr/>
        </p:nvSpPr>
        <p:spPr>
          <a:xfrm>
            <a:off x="4024133" y="5070240"/>
            <a:ext cx="4745620" cy="369332"/>
          </a:xfrm>
          <a:prstGeom prst="rect">
            <a:avLst/>
          </a:prstGeom>
          <a:noFill/>
        </p:spPr>
        <p:txBody>
          <a:bodyPr wrap="square" rtlCol="0">
            <a:spAutoFit/>
          </a:bodyPr>
          <a:lstStyle/>
          <a:p>
            <a:r>
              <a:rPr lang="pt-PT" dirty="0"/>
              <a:t>Laboratórios de Informática IV 2023-2024</a:t>
            </a:r>
          </a:p>
        </p:txBody>
      </p:sp>
    </p:spTree>
    <p:extLst>
      <p:ext uri="{BB962C8B-B14F-4D97-AF65-F5344CB8AC3E}">
        <p14:creationId xmlns:p14="http://schemas.microsoft.com/office/powerpoint/2010/main" val="2574836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6CB2FC21-7946-F4F3-7309-D7DCFC5A6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42A7790C-BB6D-E507-A430-894BFAB16F7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074" name="Picture 2" descr="Business Meeting Cartoon Concept 475877 Vector Art at Vecteezy">
            <a:extLst>
              <a:ext uri="{FF2B5EF4-FFF2-40B4-BE49-F238E27FC236}">
                <a16:creationId xmlns:a16="http://schemas.microsoft.com/office/drawing/2014/main" id="{B5B40090-C84B-185F-255F-BFB055C1F4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64" y="1930400"/>
            <a:ext cx="2997200" cy="299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etitor Price Tracking: How To Monitor Your Competitors – Price2Spy® Blog">
            <a:extLst>
              <a:ext uri="{FF2B5EF4-FFF2-40B4-BE49-F238E27FC236}">
                <a16:creationId xmlns:a16="http://schemas.microsoft.com/office/drawing/2014/main" id="{6CD219F2-CEA8-8479-EE9F-E104D78FF1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9342" y="2225139"/>
            <a:ext cx="3973316" cy="24077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Questionnaire icon in comic style. Online survey vector cartoon  illustration on white isolated background. Checklist report splash effect  business concept. 16146265 Vector Art at Vecteezy">
            <a:extLst>
              <a:ext uri="{FF2B5EF4-FFF2-40B4-BE49-F238E27FC236}">
                <a16:creationId xmlns:a16="http://schemas.microsoft.com/office/drawing/2014/main" id="{522227BD-199A-B203-D4A0-BDAC83A1D8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166" y="2225139"/>
            <a:ext cx="2407722" cy="240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65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67250F2-B349-43F8-CA0D-10F36827330F}"/>
              </a:ext>
            </a:extLst>
          </p:cNvPr>
          <p:cNvSpPr>
            <a:spLocks noGrp="1"/>
          </p:cNvSpPr>
          <p:nvPr>
            <p:ph idx="1"/>
          </p:nvPr>
        </p:nvSpPr>
        <p:spPr>
          <a:xfrm>
            <a:off x="838200" y="2212946"/>
            <a:ext cx="10515600" cy="4351338"/>
          </a:xfrm>
        </p:spPr>
        <p:txBody>
          <a:bodyPr>
            <a:normAutofit lnSpcReduction="10000"/>
          </a:bodyPr>
          <a:lstStyle/>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RF03: Criação de um leilão</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A aplicação deverá permitir ao utilizador criar um leilão </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Requisitos do sistema:</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 pedir algumas informações do mesmo como, quais os itens a leiloar, e características do mesmo, sendo estas: preço mínimo, data de início e tempo de leilão com um tempo máximo de 7 dias.</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 obrigar o utilizador a colocar categorias.</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Será necessária a colocação de fotos.</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Leilão poderá apresentar o seu meio de contacto do vendedor para caso surjam questões.</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vendedor deverá ter pelo menos um método de pagamento para poder fazer o leilão.</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vendedor pode ainda pedir para o produto ser autenticado, e desta forma o produto passa para um estado de autenticação e não é publicado, no final do processo de autenticação o vendedor é notificado com o relatório, e escolhe se pretende ou não prosseguir com o processo de leilão. Produtos autenticados ficam com um selo de autenticação</a:t>
            </a:r>
            <a:endParaRPr lang="pt-PT" b="0" i="0" dirty="0">
              <a:solidFill>
                <a:srgbClr val="000000"/>
              </a:solidFill>
              <a:effectLst/>
              <a:latin typeface="Arial" panose="020B0604020202020204" pitchFamily="34" charset="0"/>
            </a:endParaRPr>
          </a:p>
          <a:p>
            <a:endParaRPr lang="pt-PT" dirty="0"/>
          </a:p>
        </p:txBody>
      </p:sp>
      <p:pic>
        <p:nvPicPr>
          <p:cNvPr id="4" name="Picture 2" descr="Universidade do Minho | Braga">
            <a:extLst>
              <a:ext uri="{FF2B5EF4-FFF2-40B4-BE49-F238E27FC236}">
                <a16:creationId xmlns:a16="http://schemas.microsoft.com/office/drawing/2014/main" id="{C766D70F-ADDC-8BDA-2E48-73038170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A51703C-D0E9-47B4-C3AD-2F31CF0025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6" name="CaixaDeTexto 5">
            <a:extLst>
              <a:ext uri="{FF2B5EF4-FFF2-40B4-BE49-F238E27FC236}">
                <a16:creationId xmlns:a16="http://schemas.microsoft.com/office/drawing/2014/main" id="{4D6D868B-91BB-C0BE-DC31-9F840140EE82}"/>
              </a:ext>
            </a:extLst>
          </p:cNvPr>
          <p:cNvSpPr txBox="1"/>
          <p:nvPr/>
        </p:nvSpPr>
        <p:spPr>
          <a:xfrm>
            <a:off x="447715" y="1383097"/>
            <a:ext cx="9850528" cy="553998"/>
          </a:xfrm>
          <a:prstGeom prst="rect">
            <a:avLst/>
          </a:prstGeom>
          <a:noFill/>
        </p:spPr>
        <p:txBody>
          <a:bodyPr wrap="square" rtlCol="0">
            <a:spAutoFit/>
          </a:bodyPr>
          <a:lstStyle/>
          <a:p>
            <a:r>
              <a:rPr lang="pt-PT" sz="3000" dirty="0">
                <a:effectLst/>
                <a:latin typeface="Arial" panose="020B0604020202020204" pitchFamily="34" charset="0"/>
                <a:ea typeface="Arial" panose="020B0604020202020204" pitchFamily="34" charset="0"/>
                <a:cs typeface="Times New Roman" panose="02020603050405020304" pitchFamily="18" charset="0"/>
              </a:rPr>
              <a:t>Descrição </a:t>
            </a:r>
            <a:r>
              <a:rPr lang="pt-PT" sz="3000" dirty="0">
                <a:effectLst/>
                <a:latin typeface="Calibri" panose="020F0502020204030204" pitchFamily="34" charset="0"/>
                <a:ea typeface="Arial" panose="020B0604020202020204" pitchFamily="34" charset="0"/>
                <a:cs typeface="Calibri" panose="020F0502020204030204" pitchFamily="34" charset="0"/>
              </a:rPr>
              <a:t>geral</a:t>
            </a:r>
            <a:r>
              <a:rPr lang="pt-PT" sz="3000" dirty="0">
                <a:effectLst/>
                <a:latin typeface="Arial" panose="020B0604020202020204" pitchFamily="34" charset="0"/>
                <a:ea typeface="Arial" panose="020B0604020202020204" pitchFamily="34" charset="0"/>
                <a:cs typeface="Times New Roman" panose="02020603050405020304" pitchFamily="18" charset="0"/>
              </a:rPr>
              <a:t> dos requisitos </a:t>
            </a:r>
            <a:r>
              <a:rPr lang="pt-PT" sz="3000" dirty="0">
                <a:latin typeface="Arial" panose="020B0604020202020204" pitchFamily="34" charset="0"/>
                <a:ea typeface="Arial" panose="020B0604020202020204" pitchFamily="34" charset="0"/>
                <a:cs typeface="Times New Roman" panose="02020603050405020304" pitchFamily="18" charset="0"/>
              </a:rPr>
              <a:t>levantados : Funcionais</a:t>
            </a:r>
            <a:endParaRPr lang="pt-PT" sz="3000" dirty="0"/>
          </a:p>
        </p:txBody>
      </p:sp>
    </p:spTree>
    <p:extLst>
      <p:ext uri="{BB962C8B-B14F-4D97-AF65-F5344CB8AC3E}">
        <p14:creationId xmlns:p14="http://schemas.microsoft.com/office/powerpoint/2010/main" val="422832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67250F2-B349-43F8-CA0D-10F36827330F}"/>
              </a:ext>
            </a:extLst>
          </p:cNvPr>
          <p:cNvSpPr>
            <a:spLocks noGrp="1"/>
          </p:cNvSpPr>
          <p:nvPr>
            <p:ph idx="1"/>
          </p:nvPr>
        </p:nvSpPr>
        <p:spPr>
          <a:xfrm>
            <a:off x="838200" y="2276954"/>
            <a:ext cx="10515600" cy="3893538"/>
          </a:xfrm>
        </p:spPr>
        <p:txBody>
          <a:bodyPr>
            <a:normAutofit/>
          </a:bodyPr>
          <a:lstStyle/>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RF04: Enviar uma licitação</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A aplicação deverá permitir ao cliente fazer uma licitação </a:t>
            </a:r>
            <a:r>
              <a:rPr lang="pt-PT" sz="1800" b="0" i="0" dirty="0">
                <a:solidFill>
                  <a:srgbClr val="000000"/>
                </a:solidFill>
                <a:effectLst/>
                <a:latin typeface="Calibri" panose="020F050202020403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Requisitos do sistema:</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deverá pedir ao utilizador para inserir o valor da sua licitação </a:t>
            </a:r>
            <a:r>
              <a:rPr lang="pt-PT" sz="1800" b="0" i="0" dirty="0">
                <a:solidFill>
                  <a:srgbClr val="000000"/>
                </a:solidFill>
                <a:effectLst/>
                <a:latin typeface="Arial" panose="020B060402020202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deverá verificar se o valor da licitação é superior ao valor mínimo </a:t>
            </a:r>
            <a:r>
              <a:rPr lang="pt-PT" sz="1800" b="0" i="0" dirty="0">
                <a:solidFill>
                  <a:srgbClr val="000000"/>
                </a:solidFill>
                <a:effectLst/>
                <a:latin typeface="Arial" panose="020B060402020202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 pedir informações relativas ao método de pagamento para ser acionado caso vença o leilão.</a:t>
            </a:r>
            <a:r>
              <a:rPr lang="pt-PT" sz="1800" b="0" i="0" dirty="0">
                <a:solidFill>
                  <a:srgbClr val="000000"/>
                </a:solidFill>
                <a:effectLst/>
                <a:latin typeface="Arial" panose="020B060402020202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sistema deverá perguntar ao utilizador se tem a certeza e pretende prosseguir com a licitação, apresentando as consequências de prosseguir com a mesma.  </a:t>
            </a:r>
            <a:r>
              <a:rPr lang="pt-PT" sz="1800" b="0" i="0" dirty="0">
                <a:solidFill>
                  <a:srgbClr val="000000"/>
                </a:solidFill>
                <a:effectLst/>
                <a:latin typeface="Arial" panose="020B060402020202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Um cliente pode fazer apenas uma licitação por leilão.</a:t>
            </a:r>
            <a:r>
              <a:rPr lang="pt-PT" sz="1800" b="0" i="0" dirty="0">
                <a:solidFill>
                  <a:srgbClr val="000000"/>
                </a:solidFill>
                <a:effectLst/>
                <a:latin typeface="Arial" panose="020B0604020202020204" pitchFamily="34" charset="0"/>
              </a:rPr>
              <a:t>​</a:t>
            </a:r>
            <a:endParaRPr lang="pt-PT" sz="12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Arial" panose="020B0604020202020204" pitchFamily="34" charset="0"/>
              </a:rPr>
              <a:t>O cliente deve enviar o artigo para o armazém antes de começar o leilão.</a:t>
            </a:r>
            <a:endParaRPr lang="pt-PT" sz="1200" b="0" i="0" dirty="0">
              <a:solidFill>
                <a:srgbClr val="000000"/>
              </a:solidFill>
              <a:effectLst/>
              <a:latin typeface="Arial" panose="020B0604020202020204" pitchFamily="34" charset="0"/>
            </a:endParaRPr>
          </a:p>
        </p:txBody>
      </p:sp>
      <p:pic>
        <p:nvPicPr>
          <p:cNvPr id="4" name="Picture 2" descr="Universidade do Minho | Braga">
            <a:extLst>
              <a:ext uri="{FF2B5EF4-FFF2-40B4-BE49-F238E27FC236}">
                <a16:creationId xmlns:a16="http://schemas.microsoft.com/office/drawing/2014/main" id="{C766D70F-ADDC-8BDA-2E48-73038170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A51703C-D0E9-47B4-C3AD-2F31CF0025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6" name="CaixaDeTexto 5">
            <a:extLst>
              <a:ext uri="{FF2B5EF4-FFF2-40B4-BE49-F238E27FC236}">
                <a16:creationId xmlns:a16="http://schemas.microsoft.com/office/drawing/2014/main" id="{051C3958-46DB-1D28-F0D9-7B4F8020C4EC}"/>
              </a:ext>
            </a:extLst>
          </p:cNvPr>
          <p:cNvSpPr txBox="1"/>
          <p:nvPr/>
        </p:nvSpPr>
        <p:spPr>
          <a:xfrm>
            <a:off x="447715" y="1383097"/>
            <a:ext cx="9850528" cy="553998"/>
          </a:xfrm>
          <a:prstGeom prst="rect">
            <a:avLst/>
          </a:prstGeom>
          <a:noFill/>
        </p:spPr>
        <p:txBody>
          <a:bodyPr wrap="square" rtlCol="0">
            <a:spAutoFit/>
          </a:bodyPr>
          <a:lstStyle/>
          <a:p>
            <a:r>
              <a:rPr lang="pt-PT" sz="3000" dirty="0">
                <a:effectLst/>
                <a:latin typeface="Arial" panose="020B0604020202020204" pitchFamily="34" charset="0"/>
                <a:ea typeface="Arial" panose="020B0604020202020204" pitchFamily="34" charset="0"/>
                <a:cs typeface="Times New Roman" panose="02020603050405020304" pitchFamily="18" charset="0"/>
              </a:rPr>
              <a:t>Descrição </a:t>
            </a:r>
            <a:r>
              <a:rPr lang="pt-PT" sz="3000" dirty="0">
                <a:effectLst/>
                <a:latin typeface="Calibri" panose="020F0502020204030204" pitchFamily="34" charset="0"/>
                <a:ea typeface="Arial" panose="020B0604020202020204" pitchFamily="34" charset="0"/>
                <a:cs typeface="Calibri" panose="020F0502020204030204" pitchFamily="34" charset="0"/>
              </a:rPr>
              <a:t>geral</a:t>
            </a:r>
            <a:r>
              <a:rPr lang="pt-PT" sz="3000" dirty="0">
                <a:effectLst/>
                <a:latin typeface="Arial" panose="020B0604020202020204" pitchFamily="34" charset="0"/>
                <a:ea typeface="Arial" panose="020B0604020202020204" pitchFamily="34" charset="0"/>
                <a:cs typeface="Times New Roman" panose="02020603050405020304" pitchFamily="18" charset="0"/>
              </a:rPr>
              <a:t> dos requisitos </a:t>
            </a:r>
            <a:r>
              <a:rPr lang="pt-PT" sz="3000" dirty="0">
                <a:latin typeface="Arial" panose="020B0604020202020204" pitchFamily="34" charset="0"/>
                <a:ea typeface="Arial" panose="020B0604020202020204" pitchFamily="34" charset="0"/>
                <a:cs typeface="Times New Roman" panose="02020603050405020304" pitchFamily="18" charset="0"/>
              </a:rPr>
              <a:t>levantados : Funcionais</a:t>
            </a:r>
            <a:endParaRPr lang="pt-PT" sz="3000" dirty="0"/>
          </a:p>
        </p:txBody>
      </p:sp>
    </p:spTree>
    <p:extLst>
      <p:ext uri="{BB962C8B-B14F-4D97-AF65-F5344CB8AC3E}">
        <p14:creationId xmlns:p14="http://schemas.microsoft.com/office/powerpoint/2010/main" val="176889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67250F2-B349-43F8-CA0D-10F36827330F}"/>
              </a:ext>
            </a:extLst>
          </p:cNvPr>
          <p:cNvSpPr>
            <a:spLocks noGrp="1"/>
          </p:cNvSpPr>
          <p:nvPr>
            <p:ph idx="1"/>
          </p:nvPr>
        </p:nvSpPr>
        <p:spPr>
          <a:xfrm>
            <a:off x="838200" y="2267419"/>
            <a:ext cx="10515600" cy="3825667"/>
          </a:xfrm>
        </p:spPr>
        <p:txBody>
          <a:bodyPr>
            <a:normAutofit fontScale="85000" lnSpcReduction="10000"/>
          </a:bodyPr>
          <a:lstStyle/>
          <a:p>
            <a:pPr algn="just">
              <a:lnSpc>
                <a:spcPct val="150000"/>
              </a:lnSpc>
            </a:pPr>
            <a:r>
              <a:rPr lang="pt-PT" sz="1800" b="1" dirty="0">
                <a:effectLst/>
                <a:latin typeface="Arial" panose="020B0604020202020204" pitchFamily="34" charset="0"/>
                <a:ea typeface="Arial" panose="020B0604020202020204" pitchFamily="34" charset="0"/>
                <a:cs typeface="Arial" panose="020B0604020202020204" pitchFamily="34" charset="0"/>
              </a:rPr>
              <a:t>RF12: Logística de um leilão</a:t>
            </a:r>
            <a:r>
              <a:rPr lang="pt-PT" sz="1800" dirty="0">
                <a:effectLst/>
                <a:latin typeface="Arial" panose="020B0604020202020204" pitchFamily="34" charset="0"/>
                <a:ea typeface="Arial" panose="020B0604020202020204" pitchFamily="34" charset="0"/>
                <a:cs typeface="Arial" panose="020B0604020202020204" pitchFamily="34" charset="0"/>
              </a:rPr>
              <a:t> </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a:p>
            <a:pPr indent="447675" algn="just">
              <a:lnSpc>
                <a:spcPct val="150000"/>
              </a:lnSpc>
            </a:pPr>
            <a:r>
              <a:rPr lang="pt-PT" sz="1800" dirty="0">
                <a:effectLst/>
                <a:latin typeface="Arial" panose="020B0604020202020204" pitchFamily="34" charset="0"/>
                <a:ea typeface="Arial" panose="020B0604020202020204" pitchFamily="34" charset="0"/>
                <a:cs typeface="Arial" panose="020B0604020202020204" pitchFamily="34" charset="0"/>
              </a:rPr>
              <a:t>A aplicação terá de ter regras bem definidas para a atribuição dos leilões aos vencedores. </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pPr>
            <a:r>
              <a:rPr lang="pt-PT" sz="1800" b="1" dirty="0">
                <a:effectLst/>
                <a:latin typeface="Arial" panose="020B0604020202020204" pitchFamily="34" charset="0"/>
                <a:ea typeface="Arial" panose="020B0604020202020204" pitchFamily="34" charset="0"/>
                <a:cs typeface="Arial" panose="020B0604020202020204" pitchFamily="34" charset="0"/>
              </a:rPr>
              <a:t>Requisitos do sistema:</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A atribuição do leilão é dada ao utilizador que faz o lance mais alto, em caso de empate será para quem efetuou primeiro o lance de empate. </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Depois de cada licitação haverá um registo temporal de forma a auxiliar em caso de empate (tópico de cima). </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Quando o leilão terminar, a página tem 48 horas para avaliar os resultados do leilão e publicar na página do leilão </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Se porventura acontecer algum erro com o pagamento, o vendedor tem a hipótese de reiniciar o leilão ou aceitar o segundo lugar.</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2" descr="Universidade do Minho | Braga">
            <a:extLst>
              <a:ext uri="{FF2B5EF4-FFF2-40B4-BE49-F238E27FC236}">
                <a16:creationId xmlns:a16="http://schemas.microsoft.com/office/drawing/2014/main" id="{C766D70F-ADDC-8BDA-2E48-73038170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A51703C-D0E9-47B4-C3AD-2F31CF0025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6" name="CaixaDeTexto 5">
            <a:extLst>
              <a:ext uri="{FF2B5EF4-FFF2-40B4-BE49-F238E27FC236}">
                <a16:creationId xmlns:a16="http://schemas.microsoft.com/office/drawing/2014/main" id="{1E16A79C-F975-4037-E7C3-2B558BAC7B73}"/>
              </a:ext>
            </a:extLst>
          </p:cNvPr>
          <p:cNvSpPr txBox="1"/>
          <p:nvPr/>
        </p:nvSpPr>
        <p:spPr>
          <a:xfrm>
            <a:off x="447715" y="1383097"/>
            <a:ext cx="9850528" cy="553998"/>
          </a:xfrm>
          <a:prstGeom prst="rect">
            <a:avLst/>
          </a:prstGeom>
          <a:noFill/>
        </p:spPr>
        <p:txBody>
          <a:bodyPr wrap="square" rtlCol="0">
            <a:spAutoFit/>
          </a:bodyPr>
          <a:lstStyle/>
          <a:p>
            <a:r>
              <a:rPr lang="pt-PT" sz="3000" dirty="0">
                <a:effectLst/>
                <a:latin typeface="Arial" panose="020B0604020202020204" pitchFamily="34" charset="0"/>
                <a:ea typeface="Arial" panose="020B0604020202020204" pitchFamily="34" charset="0"/>
                <a:cs typeface="Times New Roman" panose="02020603050405020304" pitchFamily="18" charset="0"/>
              </a:rPr>
              <a:t>Descrição </a:t>
            </a:r>
            <a:r>
              <a:rPr lang="pt-PT" sz="3000" dirty="0">
                <a:effectLst/>
                <a:latin typeface="Calibri" panose="020F0502020204030204" pitchFamily="34" charset="0"/>
                <a:ea typeface="Arial" panose="020B0604020202020204" pitchFamily="34" charset="0"/>
                <a:cs typeface="Calibri" panose="020F0502020204030204" pitchFamily="34" charset="0"/>
              </a:rPr>
              <a:t>geral</a:t>
            </a:r>
            <a:r>
              <a:rPr lang="pt-PT" sz="3000" dirty="0">
                <a:effectLst/>
                <a:latin typeface="Arial" panose="020B0604020202020204" pitchFamily="34" charset="0"/>
                <a:ea typeface="Arial" panose="020B0604020202020204" pitchFamily="34" charset="0"/>
                <a:cs typeface="Times New Roman" panose="02020603050405020304" pitchFamily="18" charset="0"/>
              </a:rPr>
              <a:t> dos requisitos </a:t>
            </a:r>
            <a:r>
              <a:rPr lang="pt-PT" sz="3000" dirty="0">
                <a:latin typeface="Arial" panose="020B0604020202020204" pitchFamily="34" charset="0"/>
                <a:ea typeface="Arial" panose="020B0604020202020204" pitchFamily="34" charset="0"/>
                <a:cs typeface="Times New Roman" panose="02020603050405020304" pitchFamily="18" charset="0"/>
              </a:rPr>
              <a:t>levantados : Funcionais</a:t>
            </a:r>
            <a:endParaRPr lang="pt-PT" sz="3000" dirty="0"/>
          </a:p>
        </p:txBody>
      </p:sp>
    </p:spTree>
    <p:extLst>
      <p:ext uri="{BB962C8B-B14F-4D97-AF65-F5344CB8AC3E}">
        <p14:creationId xmlns:p14="http://schemas.microsoft.com/office/powerpoint/2010/main" val="345615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67250F2-B349-43F8-CA0D-10F36827330F}"/>
              </a:ext>
            </a:extLst>
          </p:cNvPr>
          <p:cNvSpPr>
            <a:spLocks noGrp="1"/>
          </p:cNvSpPr>
          <p:nvPr>
            <p:ph idx="1"/>
          </p:nvPr>
        </p:nvSpPr>
        <p:spPr>
          <a:xfrm>
            <a:off x="838200" y="2212946"/>
            <a:ext cx="10515600" cy="4351338"/>
          </a:xfrm>
        </p:spPr>
        <p:txBody>
          <a:bodyPr>
            <a:normAutofit lnSpcReduction="10000"/>
          </a:bodyPr>
          <a:lstStyle/>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RNF01: Contas administrador </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A aplicação deverá permitir criar diferentes escalões de utilizador, para que seja possível haver administradores e moderadores de leiloes.  </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RNF02: Audibilidade</a:t>
            </a:r>
            <a:r>
              <a:rPr lang="pt-PT" sz="1800" b="0" i="0" u="none" strike="noStrike" dirty="0">
                <a:solidFill>
                  <a:srgbClr val="000000"/>
                </a:solidFill>
                <a:effectLst/>
                <a:latin typeface="Calibri" panose="020F0502020204030204" pitchFamily="34" charset="0"/>
              </a:rPr>
              <a:t> </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O sistema deve ser projetado para permitir auditorias e registos detalhados de atividades, transações e operações realizadas.</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RNF03: Visibilidade</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O sistema deve ser capaz de adaptar as várias interfaces às diferentes telas dos dispositivos presentes no mercado     </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RNF04: Privacidade dos dados</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O sistema deve impedir acessos de não administradores aos dados dos utilizadores, exceto em casos excecionais </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1" i="0" u="none" strike="noStrike" dirty="0">
                <a:solidFill>
                  <a:srgbClr val="000000"/>
                </a:solidFill>
                <a:effectLst/>
                <a:latin typeface="Calibri" panose="020F0502020204030204" pitchFamily="34" charset="0"/>
              </a:rPr>
              <a:t>RNF05: Plano de segurança</a:t>
            </a:r>
            <a:r>
              <a:rPr lang="pt-PT" sz="1800" b="0" i="0" dirty="0">
                <a:solidFill>
                  <a:srgbClr val="000000"/>
                </a:solidFill>
                <a:effectLst/>
                <a:latin typeface="Calibri" panose="020F0502020204030204" pitchFamily="34" charset="0"/>
              </a:rPr>
              <a:t>​</a:t>
            </a:r>
            <a:endParaRPr lang="pt-PT" sz="10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pt-PT" sz="1800" b="0" i="0" u="none" strike="noStrike" dirty="0">
                <a:solidFill>
                  <a:srgbClr val="000000"/>
                </a:solidFill>
                <a:effectLst/>
                <a:latin typeface="Calibri" panose="020F0502020204030204" pitchFamily="34" charset="0"/>
              </a:rPr>
              <a:t>O sistema deve realizar cópias de segurança dos dados num período de baixa afluência.</a:t>
            </a:r>
            <a:endParaRPr lang="pt-PT" sz="1000" b="0" i="0" dirty="0">
              <a:solidFill>
                <a:srgbClr val="000000"/>
              </a:solidFill>
              <a:effectLst/>
              <a:latin typeface="Arial" panose="020B0604020202020204" pitchFamily="34" charset="0"/>
            </a:endParaRPr>
          </a:p>
          <a:p>
            <a:endParaRPr lang="pt-PT" dirty="0"/>
          </a:p>
        </p:txBody>
      </p:sp>
      <p:pic>
        <p:nvPicPr>
          <p:cNvPr id="4" name="Picture 2" descr="Universidade do Minho | Braga">
            <a:extLst>
              <a:ext uri="{FF2B5EF4-FFF2-40B4-BE49-F238E27FC236}">
                <a16:creationId xmlns:a16="http://schemas.microsoft.com/office/drawing/2014/main" id="{C766D70F-ADDC-8BDA-2E48-73038170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A51703C-D0E9-47B4-C3AD-2F31CF0025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2" name="CaixaDeTexto 1">
            <a:extLst>
              <a:ext uri="{FF2B5EF4-FFF2-40B4-BE49-F238E27FC236}">
                <a16:creationId xmlns:a16="http://schemas.microsoft.com/office/drawing/2014/main" id="{8739478A-B67D-9217-B354-BB996A90DD60}"/>
              </a:ext>
            </a:extLst>
          </p:cNvPr>
          <p:cNvSpPr txBox="1"/>
          <p:nvPr/>
        </p:nvSpPr>
        <p:spPr>
          <a:xfrm>
            <a:off x="447715" y="1383097"/>
            <a:ext cx="10225282" cy="553998"/>
          </a:xfrm>
          <a:prstGeom prst="rect">
            <a:avLst/>
          </a:prstGeom>
          <a:noFill/>
        </p:spPr>
        <p:txBody>
          <a:bodyPr wrap="square" rtlCol="0">
            <a:spAutoFit/>
          </a:bodyPr>
          <a:lstStyle/>
          <a:p>
            <a:r>
              <a:rPr lang="pt-PT" sz="3000" dirty="0">
                <a:effectLst/>
                <a:latin typeface="Arial" panose="020B0604020202020204" pitchFamily="34" charset="0"/>
                <a:ea typeface="Arial" panose="020B0604020202020204" pitchFamily="34" charset="0"/>
                <a:cs typeface="Times New Roman" panose="02020603050405020304" pitchFamily="18" charset="0"/>
              </a:rPr>
              <a:t>Descrição </a:t>
            </a:r>
            <a:r>
              <a:rPr lang="pt-PT" sz="3000" dirty="0">
                <a:effectLst/>
                <a:latin typeface="Calibri" panose="020F0502020204030204" pitchFamily="34" charset="0"/>
                <a:ea typeface="Arial" panose="020B0604020202020204" pitchFamily="34" charset="0"/>
                <a:cs typeface="Calibri" panose="020F0502020204030204" pitchFamily="34" charset="0"/>
              </a:rPr>
              <a:t>geral</a:t>
            </a:r>
            <a:r>
              <a:rPr lang="pt-PT" sz="3000" dirty="0">
                <a:effectLst/>
                <a:latin typeface="Arial" panose="020B0604020202020204" pitchFamily="34" charset="0"/>
                <a:ea typeface="Arial" panose="020B0604020202020204" pitchFamily="34" charset="0"/>
                <a:cs typeface="Times New Roman" panose="02020603050405020304" pitchFamily="18" charset="0"/>
              </a:rPr>
              <a:t> dos requisitos </a:t>
            </a:r>
            <a:r>
              <a:rPr lang="pt-PT" sz="3000" dirty="0">
                <a:latin typeface="Arial" panose="020B0604020202020204" pitchFamily="34" charset="0"/>
                <a:ea typeface="Arial" panose="020B0604020202020204" pitchFamily="34" charset="0"/>
                <a:cs typeface="Times New Roman" panose="02020603050405020304" pitchFamily="18" charset="0"/>
              </a:rPr>
              <a:t>levantados : Não Funcionais</a:t>
            </a:r>
            <a:endParaRPr lang="pt-PT" sz="3000" dirty="0"/>
          </a:p>
        </p:txBody>
      </p:sp>
    </p:spTree>
    <p:extLst>
      <p:ext uri="{BB962C8B-B14F-4D97-AF65-F5344CB8AC3E}">
        <p14:creationId xmlns:p14="http://schemas.microsoft.com/office/powerpoint/2010/main" val="290238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C918691B-8058-FBE2-6BBD-DAF40F795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0C78E0F-9CE5-6B7A-55C1-D20B002E01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6" name="Imagem 5">
            <a:extLst>
              <a:ext uri="{FF2B5EF4-FFF2-40B4-BE49-F238E27FC236}">
                <a16:creationId xmlns:a16="http://schemas.microsoft.com/office/drawing/2014/main" id="{25EF02FC-99E1-D889-C763-5F129BDF0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3998" y="1206661"/>
            <a:ext cx="8213424" cy="5338249"/>
          </a:xfrm>
          <a:prstGeom prst="rect">
            <a:avLst/>
          </a:prstGeom>
        </p:spPr>
      </p:pic>
    </p:spTree>
    <p:extLst>
      <p:ext uri="{BB962C8B-B14F-4D97-AF65-F5344CB8AC3E}">
        <p14:creationId xmlns:p14="http://schemas.microsoft.com/office/powerpoint/2010/main" val="613785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0F249168-0FA5-3034-D583-2864D66FE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CDB44E8-5C38-F1AA-F464-17EE326C99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6146" name="Picture 2" descr="UML – Wikipédia, a enciclopédia livre">
            <a:extLst>
              <a:ext uri="{FF2B5EF4-FFF2-40B4-BE49-F238E27FC236}">
                <a16:creationId xmlns:a16="http://schemas.microsoft.com/office/drawing/2014/main" id="{5F616E04-5748-F1A7-9CE4-FAE6D1202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520" y="1206661"/>
            <a:ext cx="6228080" cy="453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56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0F249168-0FA5-3034-D583-2864D66FE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CDB44E8-5C38-F1AA-F464-17EE326C99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2" name="Imagem 1" descr="Uma imagem com diagrama, captura de ecrã, Esquema, file&#10;&#10;Descrição gerada automaticamente">
            <a:extLst>
              <a:ext uri="{FF2B5EF4-FFF2-40B4-BE49-F238E27FC236}">
                <a16:creationId xmlns:a16="http://schemas.microsoft.com/office/drawing/2014/main" id="{21685FBD-FD92-C863-510F-065534EF9350}"/>
              </a:ext>
            </a:extLst>
          </p:cNvPr>
          <p:cNvPicPr>
            <a:picLocks noChangeAspect="1"/>
          </p:cNvPicPr>
          <p:nvPr/>
        </p:nvPicPr>
        <p:blipFill>
          <a:blip r:embed="rId5"/>
          <a:stretch>
            <a:fillRect/>
          </a:stretch>
        </p:blipFill>
        <p:spPr>
          <a:xfrm>
            <a:off x="1439463" y="1088571"/>
            <a:ext cx="9101921" cy="5039022"/>
          </a:xfrm>
          <a:prstGeom prst="rect">
            <a:avLst/>
          </a:prstGeom>
        </p:spPr>
      </p:pic>
    </p:spTree>
    <p:extLst>
      <p:ext uri="{BB962C8B-B14F-4D97-AF65-F5344CB8AC3E}">
        <p14:creationId xmlns:p14="http://schemas.microsoft.com/office/powerpoint/2010/main" val="212092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0B283886-B440-9664-3D95-52710AB41BF9}"/>
              </a:ext>
            </a:extLst>
          </p:cNvPr>
          <p:cNvSpPr>
            <a:spLocks noGrp="1"/>
          </p:cNvSpPr>
          <p:nvPr>
            <p:ph idx="1"/>
          </p:nvPr>
        </p:nvSpPr>
        <p:spPr>
          <a:xfrm>
            <a:off x="1439463" y="1442017"/>
            <a:ext cx="9472415" cy="5187905"/>
          </a:xfrm>
        </p:spPr>
        <p:txBody>
          <a:bodyPr>
            <a:normAutofit fontScale="25000" lnSpcReduction="20000"/>
          </a:bodyPr>
          <a:lstStyle/>
          <a:p>
            <a:pPr marL="0" indent="0" algn="l" rtl="0" fontAlgn="base">
              <a:buNone/>
            </a:pPr>
            <a:r>
              <a:rPr lang="pt-PT" sz="4800" b="1" i="0" u="none" strike="noStrike" dirty="0">
                <a:solidFill>
                  <a:srgbClr val="000000"/>
                </a:solidFill>
                <a:effectLst/>
                <a:latin typeface="Arial" panose="020B0604020202020204" pitchFamily="34" charset="0"/>
              </a:rPr>
              <a:t>Use case: Criação de um leilão</a:t>
            </a:r>
            <a:r>
              <a:rPr lang="pt-PT" sz="4800" b="0" i="0" dirty="0">
                <a:solidFill>
                  <a:srgbClr val="000000"/>
                </a:solidFill>
                <a:effectLst/>
                <a:latin typeface="Arial" panose="020B0604020202020204" pitchFamily="34" charset="0"/>
              </a:rPr>
              <a:t>​</a:t>
            </a:r>
            <a:endParaRPr lang="pt-PT" sz="8000" b="0" i="0" dirty="0">
              <a:solidFill>
                <a:srgbClr val="000000"/>
              </a:solidFill>
              <a:effectLst/>
              <a:latin typeface="Arial" panose="020B0604020202020204" pitchFamily="34" charset="0"/>
            </a:endParaRPr>
          </a:p>
          <a:p>
            <a:pPr marL="0" indent="0" algn="l" rtl="0" fontAlgn="base">
              <a:lnSpc>
                <a:spcPct val="120000"/>
              </a:lnSpc>
              <a:buNone/>
            </a:pPr>
            <a:r>
              <a:rPr lang="pt-PT" sz="4800" b="0" i="0" u="none" strike="noStrike" dirty="0">
                <a:solidFill>
                  <a:srgbClr val="000000"/>
                </a:solidFill>
                <a:effectLst/>
                <a:latin typeface="Arial" panose="020B0604020202020204" pitchFamily="34" charset="0"/>
              </a:rPr>
              <a:t>Os utilizadores quando autenticados podem criar leiloes na plataforma. Quando criam o leilão o utilizador insere os artigos que pretende leiloar, e as suas respetivas características, datas de início, etc.</a:t>
            </a:r>
            <a:r>
              <a:rPr lang="pt-PT" sz="4800" b="0" i="0" dirty="0">
                <a:solidFill>
                  <a:srgbClr val="000000"/>
                </a:solidFill>
                <a:effectLst/>
                <a:latin typeface="Arial" panose="020B060402020202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DESCRIÇÃO:</a:t>
            </a:r>
            <a:r>
              <a:rPr lang="pt-PT" sz="4800" b="0" i="0" u="none" strike="noStrike" dirty="0">
                <a:solidFill>
                  <a:srgbClr val="000000"/>
                </a:solidFill>
                <a:effectLst/>
                <a:latin typeface="Calibri" panose="020F0502020204030204" pitchFamily="34" charset="0"/>
              </a:rPr>
              <a:t> Utilizador pretende leiloar um ou mais artigo na aplicação. </a:t>
            </a:r>
            <a:r>
              <a:rPr lang="pt-PT" sz="4800" b="1" i="0" u="none" strike="noStrike" dirty="0">
                <a:solidFill>
                  <a:srgbClr val="000000"/>
                </a:solidFill>
                <a:effectLst/>
                <a:latin typeface="Calibri" panose="020F0502020204030204" pitchFamily="34" charset="0"/>
              </a:rPr>
              <a:t>(RF03)</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CENÁRIOS:</a:t>
            </a:r>
            <a:r>
              <a:rPr lang="pt-PT" sz="4800" b="0" i="0" u="none" strike="noStrike" dirty="0">
                <a:solidFill>
                  <a:srgbClr val="000000"/>
                </a:solidFill>
                <a:effectLst/>
                <a:latin typeface="Calibri" panose="020F0502020204030204" pitchFamily="34" charset="0"/>
              </a:rPr>
              <a:t> O utilizador quer vender algo no site.</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PRÉ-CONDIÇÃO:</a:t>
            </a:r>
            <a:r>
              <a:rPr lang="pt-PT" sz="4800" b="0" i="0" u="none" strike="noStrike" dirty="0">
                <a:solidFill>
                  <a:srgbClr val="000000"/>
                </a:solidFill>
                <a:effectLst/>
                <a:latin typeface="Calibri" panose="020F0502020204030204" pitchFamily="34" charset="0"/>
              </a:rPr>
              <a:t> O utilizador encontra-se autentificado na plataforma e é um utilizador valido.</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PÓS-CONDIÇÃO:</a:t>
            </a:r>
            <a:r>
              <a:rPr lang="pt-PT" sz="4800" b="0" i="0" u="none" strike="noStrike" dirty="0">
                <a:solidFill>
                  <a:srgbClr val="000000"/>
                </a:solidFill>
                <a:effectLst/>
                <a:latin typeface="Calibri" panose="020F0502020204030204" pitchFamily="34" charset="0"/>
              </a:rPr>
              <a:t> O leilão é adicionado a plataforma com sucesso. </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FLUXO NORMAL:</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lnSpc>
                <a:spcPct val="120000"/>
              </a:lnSpc>
              <a:buNone/>
            </a:pPr>
            <a:r>
              <a:rPr lang="pt-PT" sz="4800" b="0" i="0" u="none" strike="noStrike" dirty="0">
                <a:solidFill>
                  <a:srgbClr val="000000"/>
                </a:solidFill>
                <a:effectLst/>
                <a:latin typeface="Calibri" panose="020F0502020204030204" pitchFamily="34" charset="0"/>
              </a:rPr>
              <a:t>         1.O utilizador indica o método de preferência a ser contactado, os itens que quer leiloar, as características respetivas (preço mínimo caso aplicável, data de início e fim do leilão, fotos do(s) artigo(s), e se deseja que o produto seja autenticado.</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2. Sistema verifica se os dados inseridos são validos.  </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3. Sistema valida se as fotos tem a qualidade necessária, valida também as informações do método de pagamento.</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4. Sistema informa o utilizador que o leilão foi adicionado com sucesso.  </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FLUXO DE EXCEÇÃO (1) [Dados inválidos] (passo 2)</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2.1 O sistema informa que o que os dados não são validos.</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1" i="0" u="none" strike="noStrike" dirty="0">
                <a:solidFill>
                  <a:srgbClr val="000000"/>
                </a:solidFill>
                <a:effectLst/>
                <a:latin typeface="Calibri" panose="020F0502020204030204" pitchFamily="34" charset="0"/>
              </a:rPr>
              <a:t>FLUXO ALTERNATIVO (2) [Produto autenticado] (passo 4)</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4.1 Utilizador informa que pretende que o artigo seja autentificado, devendo indicar quais os artigos sujeitos a esta avaliação.</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4.2 Sistema atualiza o estado do leilão para “não publicado”.</a:t>
            </a:r>
            <a:r>
              <a:rPr lang="pt-PT" sz="4800" b="0" i="0" dirty="0">
                <a:solidFill>
                  <a:srgbClr val="000000"/>
                </a:solidFill>
                <a:effectLst/>
                <a:latin typeface="Calibri" panose="020F0502020204030204" pitchFamily="34" charset="0"/>
              </a:rPr>
              <a:t>​</a:t>
            </a:r>
            <a:endParaRPr lang="pt-PT" sz="8000" b="0" i="0" dirty="0">
              <a:solidFill>
                <a:srgbClr val="000000"/>
              </a:solidFill>
              <a:effectLst/>
              <a:latin typeface="Arial" panose="020B0604020202020204" pitchFamily="34" charset="0"/>
            </a:endParaRPr>
          </a:p>
          <a:p>
            <a:pPr marL="0" indent="0" algn="l" rtl="0" fontAlgn="base">
              <a:buNone/>
            </a:pPr>
            <a:r>
              <a:rPr lang="pt-PT" sz="4800" b="0" i="0" u="none" strike="noStrike" dirty="0">
                <a:solidFill>
                  <a:srgbClr val="000000"/>
                </a:solidFill>
                <a:effectLst/>
                <a:latin typeface="Calibri" panose="020F0502020204030204" pitchFamily="34" charset="0"/>
              </a:rPr>
              <a:t>         4.3 Sistema fornece etiqueta de envio com as informações necessárias.</a:t>
            </a:r>
            <a:endParaRPr lang="pt-PT" sz="8000" b="0" i="0" dirty="0">
              <a:solidFill>
                <a:srgbClr val="000000"/>
              </a:solidFill>
              <a:effectLst/>
              <a:latin typeface="Arial" panose="020B0604020202020204" pitchFamily="34" charset="0"/>
            </a:endParaRPr>
          </a:p>
          <a:p>
            <a:endParaRPr lang="pt-PT" dirty="0"/>
          </a:p>
        </p:txBody>
      </p:sp>
      <p:pic>
        <p:nvPicPr>
          <p:cNvPr id="4" name="Picture 2" descr="Universidade do Minho | Braga">
            <a:extLst>
              <a:ext uri="{FF2B5EF4-FFF2-40B4-BE49-F238E27FC236}">
                <a16:creationId xmlns:a16="http://schemas.microsoft.com/office/drawing/2014/main" id="{C758DFE5-0473-E57C-CBC2-9B1B41468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C12F1D0-5E2F-5CD7-5910-FEFE2B30AD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Tree>
    <p:extLst>
      <p:ext uri="{BB962C8B-B14F-4D97-AF65-F5344CB8AC3E}">
        <p14:creationId xmlns:p14="http://schemas.microsoft.com/office/powerpoint/2010/main" val="287290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ACA917B-E51B-0C00-1D29-F37987118585}"/>
              </a:ext>
            </a:extLst>
          </p:cNvPr>
          <p:cNvSpPr>
            <a:spLocks noGrp="1"/>
          </p:cNvSpPr>
          <p:nvPr>
            <p:ph idx="1"/>
          </p:nvPr>
        </p:nvSpPr>
        <p:spPr>
          <a:xfrm>
            <a:off x="1439463" y="1664465"/>
            <a:ext cx="9145620" cy="4700588"/>
          </a:xfrm>
        </p:spPr>
        <p:txBody>
          <a:bodyPr>
            <a:normAutofit fontScale="62500" lnSpcReduction="20000"/>
          </a:bodyPr>
          <a:lstStyle/>
          <a:p>
            <a:pPr marL="0" indent="0" algn="l" rtl="0" fontAlgn="base">
              <a:buNone/>
            </a:pPr>
            <a:r>
              <a:rPr lang="pt-PT" sz="1800" b="1" i="0" u="none" strike="noStrike" dirty="0">
                <a:solidFill>
                  <a:srgbClr val="000000"/>
                </a:solidFill>
                <a:effectLst/>
                <a:latin typeface="Arial" panose="020B0604020202020204" pitchFamily="34" charset="0"/>
              </a:rPr>
              <a:t>Use case: Realizar licitação</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marL="0" indent="0" algn="l" rtl="0" fontAlgn="base">
              <a:lnSpc>
                <a:spcPct val="120000"/>
              </a:lnSpc>
              <a:buNone/>
            </a:pPr>
            <a:r>
              <a:rPr lang="pt-PT" sz="1800" b="0" i="0" u="none" strike="noStrike" dirty="0">
                <a:solidFill>
                  <a:srgbClr val="000000"/>
                </a:solidFill>
                <a:effectLst/>
                <a:latin typeface="Arial" panose="020B0604020202020204" pitchFamily="34" charset="0"/>
              </a:rPr>
              <a:t>Utilizadores autenticados podem fazer uma licitação em leiloes disponíveis na plataforma, no entanto o valor da oferta tem de ser superior ao valor mínimo, caso exista, e não pode ter feito uma licitação no leilão que pretende. </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DESCRIÇÃO:</a:t>
            </a:r>
            <a:r>
              <a:rPr lang="pt-PT" sz="1800" b="0" i="0" u="none" strike="noStrike" dirty="0">
                <a:solidFill>
                  <a:srgbClr val="000000"/>
                </a:solidFill>
                <a:effectLst/>
                <a:latin typeface="Calibri" panose="020F0502020204030204" pitchFamily="34" charset="0"/>
              </a:rPr>
              <a:t> Utilizador faz uma proposta no site. </a:t>
            </a:r>
            <a:r>
              <a:rPr lang="pt-PT" sz="1800" b="1" i="0" u="none" strike="noStrike" dirty="0">
                <a:solidFill>
                  <a:srgbClr val="000000"/>
                </a:solidFill>
                <a:effectLst/>
                <a:latin typeface="Calibri" panose="020F0502020204030204" pitchFamily="34" charset="0"/>
              </a:rPr>
              <a:t>(RF04)</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CENÁRIOS:</a:t>
            </a:r>
            <a:r>
              <a:rPr lang="pt-PT" sz="1800" b="0" i="0" u="none" strike="noStrike" dirty="0">
                <a:solidFill>
                  <a:srgbClr val="000000"/>
                </a:solidFill>
                <a:effectLst/>
                <a:latin typeface="Calibri" panose="020F0502020204030204" pitchFamily="34" charset="0"/>
              </a:rPr>
              <a:t> O utilizador quer comprar o produto leilão.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PRÉ-CONDIÇÃO:</a:t>
            </a:r>
            <a:r>
              <a:rPr lang="pt-PT" sz="1800" b="0" i="0" u="none" strike="noStrike" dirty="0">
                <a:solidFill>
                  <a:srgbClr val="000000"/>
                </a:solidFill>
                <a:effectLst/>
                <a:latin typeface="Calibri" panose="020F0502020204030204" pitchFamily="34" charset="0"/>
              </a:rPr>
              <a:t> O utilizador encontra-se autentificado e é um utilizador valido, e encontra-se na página do produto que ira fazer a licitação.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PÓS-CONDIÇÃO:</a:t>
            </a:r>
            <a:r>
              <a:rPr lang="pt-PT" sz="1800" b="0" i="0" u="none" strike="noStrike" dirty="0">
                <a:solidFill>
                  <a:srgbClr val="000000"/>
                </a:solidFill>
                <a:effectLst/>
                <a:latin typeface="Calibri" panose="020F0502020204030204" pitchFamily="34" charset="0"/>
              </a:rPr>
              <a:t> Sistema regista a licitação com sucesso.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FLUXO NORMAL:</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1.O utilizador indica o valor da licitação e o método de pagamento.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2. Sistema verifica que o valor da licitação é superior ao valor mínimo definido pelo leilão.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3. Sistema verifica que o utilizador ainda não fez nenhuma licitação para o leilão.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4. Utilizador confirma a licitação.</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5. Sistema regista a licitação. </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6. Sistema alerta o utilizador com uma mensagem de ação bem-sucedida.</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FLUXO DE EXCEÇÃO (1) [O valor é inválido] (passo 2)</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Arial" panose="020B0604020202020204" pitchFamily="34" charset="0"/>
              </a:rPr>
              <a:t>Utilizador indica um valor inválido para a licitação.</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1" i="0" u="none" strike="noStrike" dirty="0">
                <a:solidFill>
                  <a:srgbClr val="000000"/>
                </a:solidFill>
                <a:effectLst/>
                <a:latin typeface="Calibri" panose="020F0502020204030204" pitchFamily="34" charset="0"/>
              </a:rPr>
              <a:t>FLUXO DE EXCEÇÃO</a:t>
            </a:r>
            <a:r>
              <a:rPr lang="pt-PT" sz="1800" b="0" i="0" u="none" strike="noStrike" dirty="0">
                <a:solidFill>
                  <a:srgbClr val="000000"/>
                </a:solidFill>
                <a:effectLst/>
                <a:latin typeface="Calibri" panose="020F0502020204030204" pitchFamily="34" charset="0"/>
              </a:rPr>
              <a:t> </a:t>
            </a:r>
            <a:r>
              <a:rPr lang="pt-PT" sz="1800" b="1" i="0" u="none" strike="noStrike" dirty="0">
                <a:solidFill>
                  <a:srgbClr val="000000"/>
                </a:solidFill>
                <a:effectLst/>
                <a:latin typeface="Calibri" panose="020F0502020204030204" pitchFamily="34" charset="0"/>
              </a:rPr>
              <a:t>(2) [O utilizador não confirma] (passo 4)</a:t>
            </a:r>
            <a:r>
              <a:rPr lang="pt-PT" sz="1800" b="0" i="0" dirty="0">
                <a:solidFill>
                  <a:srgbClr val="000000"/>
                </a:solidFill>
                <a:effectLst/>
                <a:latin typeface="Calibri" panose="020F0502020204030204" pitchFamily="34" charset="0"/>
              </a:rPr>
              <a:t>​</a:t>
            </a:r>
            <a:endParaRPr lang="pt-PT" b="0" i="0" dirty="0">
              <a:solidFill>
                <a:srgbClr val="000000"/>
              </a:solidFill>
              <a:effectLst/>
              <a:latin typeface="Arial" panose="020B0604020202020204" pitchFamily="34" charset="0"/>
            </a:endParaRPr>
          </a:p>
          <a:p>
            <a:pPr marL="0" indent="0" algn="l" rtl="0" fontAlgn="base">
              <a:buNone/>
            </a:pPr>
            <a:r>
              <a:rPr lang="pt-PT" sz="1800" b="0" i="0" u="none" strike="noStrike" dirty="0">
                <a:solidFill>
                  <a:srgbClr val="000000"/>
                </a:solidFill>
                <a:effectLst/>
                <a:latin typeface="Calibri" panose="020F0502020204030204" pitchFamily="34" charset="0"/>
              </a:rPr>
              <a:t>         4.1 Utilizador não confirma a licitação.</a:t>
            </a:r>
            <a:endParaRPr lang="pt-PT" b="0" i="0" dirty="0">
              <a:solidFill>
                <a:srgbClr val="000000"/>
              </a:solidFill>
              <a:effectLst/>
              <a:latin typeface="Arial" panose="020B0604020202020204" pitchFamily="34" charset="0"/>
            </a:endParaRPr>
          </a:p>
          <a:p>
            <a:endParaRPr lang="pt-PT" dirty="0"/>
          </a:p>
        </p:txBody>
      </p:sp>
      <p:pic>
        <p:nvPicPr>
          <p:cNvPr id="4" name="Picture 2" descr="Universidade do Minho | Braga">
            <a:extLst>
              <a:ext uri="{FF2B5EF4-FFF2-40B4-BE49-F238E27FC236}">
                <a16:creationId xmlns:a16="http://schemas.microsoft.com/office/drawing/2014/main" id="{0C7A29C2-7D82-0783-B95A-47DAF7DC2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E186CB4E-A39C-BB70-4F79-1537B4815B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Tree>
    <p:extLst>
      <p:ext uri="{BB962C8B-B14F-4D97-AF65-F5344CB8AC3E}">
        <p14:creationId xmlns:p14="http://schemas.microsoft.com/office/powerpoint/2010/main" val="288987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9D202F7-3542-97EB-69C9-E5AACF6EAEA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 name="Imagem 2">
            <a:extLst>
              <a:ext uri="{FF2B5EF4-FFF2-40B4-BE49-F238E27FC236}">
                <a16:creationId xmlns:a16="http://schemas.microsoft.com/office/drawing/2014/main" id="{A270C209-54E3-A526-4EBA-64851DFF1027}"/>
              </a:ext>
            </a:extLst>
          </p:cNvPr>
          <p:cNvPicPr>
            <a:picLocks noChangeAspect="1"/>
          </p:cNvPicPr>
          <p:nvPr/>
        </p:nvPicPr>
        <p:blipFill>
          <a:blip r:embed="rId5"/>
          <a:stretch>
            <a:fillRect/>
          </a:stretch>
        </p:blipFill>
        <p:spPr>
          <a:xfrm>
            <a:off x="3349231" y="212242"/>
            <a:ext cx="2514600" cy="2514600"/>
          </a:xfrm>
          <a:prstGeom prst="rect">
            <a:avLst/>
          </a:prstGeom>
        </p:spPr>
      </p:pic>
      <p:pic>
        <p:nvPicPr>
          <p:cNvPr id="2050" name="Picture 2">
            <a:extLst>
              <a:ext uri="{FF2B5EF4-FFF2-40B4-BE49-F238E27FC236}">
                <a16:creationId xmlns:a16="http://schemas.microsoft.com/office/drawing/2014/main" id="{A3C4504F-8AED-386A-E495-96DE06658A2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05679" y="2294549"/>
            <a:ext cx="1416906" cy="1134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Bay não funciona ou está fora do ar? Status atual. | Downdetector">
            <a:extLst>
              <a:ext uri="{FF2B5EF4-FFF2-40B4-BE49-F238E27FC236}">
                <a16:creationId xmlns:a16="http://schemas.microsoft.com/office/drawing/2014/main" id="{445B20CE-98DE-D1E5-DC0F-8D825CFFD9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8170" y="1536081"/>
            <a:ext cx="3243810" cy="141536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46AF98EC-D48E-BAE2-A7C0-A5B12D9ADFE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1515" y1="69733" x2="12209" y2="71526"/>
                        <a14:foregroundMark x1="10638" y1="67467" x2="11515" y2="69733"/>
                        <a14:foregroundMark x1="17021" y1="69733" x2="17021" y2="75810"/>
                        <a14:foregroundMark x1="17185" y1="65200" x2="17185" y2="65200"/>
                        <a14:foregroundMark x1="19804" y1="70800" x2="19804" y2="70800"/>
                        <a14:foregroundMark x1="24632" y1="70800" x2="24632" y2="70800"/>
                        <a14:foregroundMark x1="32160" y1="70800" x2="32160" y2="70800"/>
                        <a14:foregroundMark x1="40426" y1="70133" x2="40426" y2="70133"/>
                        <a14:foregroundMark x1="44763" y1="70667" x2="44763" y2="70667"/>
                        <a14:foregroundMark x1="53519" y1="71333" x2="53519" y2="71333"/>
                        <a14:foregroundMark x1="59820" y1="72667" x2="59820" y2="72667"/>
                        <a14:foregroundMark x1="66694" y1="73067" x2="66694" y2="73067"/>
                        <a14:foregroundMark x1="73404" y1="69467" x2="73404" y2="69467"/>
                        <a14:foregroundMark x1="75696" y1="69867" x2="75696" y2="69867"/>
                        <a14:foregroundMark x1="75859" y1="65867" x2="75859" y2="65867"/>
                        <a14:foregroundMark x1="78560" y1="71600" x2="78560" y2="71600"/>
                        <a14:foregroundMark x1="87807" y1="69333" x2="87807" y2="69333"/>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Removal>
                    </a14:imgEffect>
                  </a14:imgLayer>
                </a14:imgProps>
              </a:ext>
            </a:extLst>
          </a:blip>
          <a:stretch>
            <a:fillRect/>
          </a:stretch>
        </p:blipFill>
        <p:spPr>
          <a:xfrm>
            <a:off x="4047440" y="4456484"/>
            <a:ext cx="4097120" cy="2514599"/>
          </a:xfrm>
          <a:prstGeom prst="rect">
            <a:avLst/>
          </a:prstGeom>
        </p:spPr>
      </p:pic>
      <p:sp>
        <p:nvSpPr>
          <p:cNvPr id="8" name="Seta para Baixo 7">
            <a:extLst>
              <a:ext uri="{FF2B5EF4-FFF2-40B4-BE49-F238E27FC236}">
                <a16:creationId xmlns:a16="http://schemas.microsoft.com/office/drawing/2014/main" id="{6C9864F2-E42F-1D6A-BEF0-FE09F228C214}"/>
              </a:ext>
            </a:extLst>
          </p:cNvPr>
          <p:cNvSpPr/>
          <p:nvPr/>
        </p:nvSpPr>
        <p:spPr>
          <a:xfrm>
            <a:off x="5735983" y="3240584"/>
            <a:ext cx="720034" cy="11926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0" name="Imagem 9">
            <a:extLst>
              <a:ext uri="{FF2B5EF4-FFF2-40B4-BE49-F238E27FC236}">
                <a16:creationId xmlns:a16="http://schemas.microsoft.com/office/drawing/2014/main" id="{91EFEE81-04C1-3BE2-03B5-D498240299F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22200" y1="49600" x2="45400" y2="55800"/>
                        <a14:foregroundMark x1="45400" y1="55400" x2="67600" y2="57400"/>
                        <a14:foregroundMark x1="65400" y1="60400" x2="69600" y2="57400"/>
                        <a14:foregroundMark x1="63800" y1="62400" x2="63800" y2="62400"/>
                        <a14:foregroundMark x1="64600" y1="60400" x2="64600" y2="60400"/>
                        <a14:foregroundMark x1="65400" y1="60400" x2="65400" y2="60400"/>
                        <a14:foregroundMark x1="64200" y1="60400" x2="69600" y2="58800"/>
                        <a14:foregroundMark x1="69600" y1="60400" x2="66200" y2="60800"/>
                        <a14:foregroundMark x1="78000" y1="51200" x2="80400" y2="52000"/>
                        <a14:foregroundMark x1="80400" y1="52400" x2="80400" y2="52400"/>
                        <a14:foregroundMark x1="81200" y1="51200" x2="81200" y2="51200"/>
                        <a14:foregroundMark x1="81200" y1="52800" x2="81200" y2="52800"/>
                        <a14:foregroundMark x1="80800" y1="54600" x2="80800" y2="54600"/>
                        <a14:foregroundMark x1="79600" y1="55400" x2="83400" y2="53800"/>
                        <a14:backgroundMark x1="19200" y1="48800" x2="19200" y2="48800"/>
                        <a14:backgroundMark x1="69941" y1="60896" x2="83800" y2="64200"/>
                        <a14:backgroundMark x1="19200" y1="48800" x2="22255" y2="49528"/>
                        <a14:backgroundMark x1="83800" y1="64200" x2="86200" y2="54600"/>
                        <a14:backgroundMark x1="18400" y1="48400" x2="9200" y2="55400"/>
                        <a14:backgroundMark x1="82896" y1="54600" x2="84600" y2="59200"/>
                      </a14:backgroundRemoval>
                    </a14:imgEffect>
                    <a14:imgEffect>
                      <a14:saturation sat="0"/>
                    </a14:imgEffect>
                    <a14:imgEffect>
                      <a14:brightnessContrast contrast="40000"/>
                    </a14:imgEffect>
                  </a14:imgLayer>
                </a14:imgProps>
              </a:ext>
            </a:extLst>
          </a:blip>
          <a:stretch>
            <a:fillRect/>
          </a:stretch>
        </p:blipFill>
        <p:spPr>
          <a:xfrm>
            <a:off x="3931913" y="1211231"/>
            <a:ext cx="762319" cy="762319"/>
          </a:xfrm>
          <a:prstGeom prst="rect">
            <a:avLst/>
          </a:prstGeom>
        </p:spPr>
      </p:pic>
    </p:spTree>
    <p:extLst>
      <p:ext uri="{BB962C8B-B14F-4D97-AF65-F5344CB8AC3E}">
        <p14:creationId xmlns:p14="http://schemas.microsoft.com/office/powerpoint/2010/main" val="622968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FDE81672-CB01-3054-92BD-865D31387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E5C56D2-F5A7-B2E2-F851-9C797F4F21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7" name="Imagem 6">
            <a:extLst>
              <a:ext uri="{FF2B5EF4-FFF2-40B4-BE49-F238E27FC236}">
                <a16:creationId xmlns:a16="http://schemas.microsoft.com/office/drawing/2014/main" id="{08DE2117-6985-483E-9A3E-3863A31DFF0F}"/>
              </a:ext>
            </a:extLst>
          </p:cNvPr>
          <p:cNvPicPr>
            <a:picLocks noChangeAspect="1"/>
          </p:cNvPicPr>
          <p:nvPr/>
        </p:nvPicPr>
        <p:blipFill>
          <a:blip r:embed="rId5"/>
          <a:stretch>
            <a:fillRect/>
          </a:stretch>
        </p:blipFill>
        <p:spPr>
          <a:xfrm>
            <a:off x="1808343" y="861390"/>
            <a:ext cx="8575314" cy="5683803"/>
          </a:xfrm>
          <a:prstGeom prst="rect">
            <a:avLst/>
          </a:prstGeom>
        </p:spPr>
      </p:pic>
    </p:spTree>
    <p:extLst>
      <p:ext uri="{BB962C8B-B14F-4D97-AF65-F5344CB8AC3E}">
        <p14:creationId xmlns:p14="http://schemas.microsoft.com/office/powerpoint/2010/main" val="4152010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96AC1E62-042A-C6A2-47EA-EE8EDB620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412B128-FBB9-A546-CAD7-08851F3BB0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7" name="Imagem 6">
            <a:extLst>
              <a:ext uri="{FF2B5EF4-FFF2-40B4-BE49-F238E27FC236}">
                <a16:creationId xmlns:a16="http://schemas.microsoft.com/office/drawing/2014/main" id="{B4BED7A7-1A13-13E5-5EED-DE7E7BA5867C}"/>
              </a:ext>
            </a:extLst>
          </p:cNvPr>
          <p:cNvPicPr>
            <a:picLocks noChangeAspect="1"/>
          </p:cNvPicPr>
          <p:nvPr/>
        </p:nvPicPr>
        <p:blipFill>
          <a:blip r:embed="rId5"/>
          <a:stretch>
            <a:fillRect/>
          </a:stretch>
        </p:blipFill>
        <p:spPr>
          <a:xfrm>
            <a:off x="2652478" y="1385192"/>
            <a:ext cx="6656414" cy="4791771"/>
          </a:xfrm>
          <a:prstGeom prst="rect">
            <a:avLst/>
          </a:prstGeom>
        </p:spPr>
      </p:pic>
    </p:spTree>
    <p:extLst>
      <p:ext uri="{BB962C8B-B14F-4D97-AF65-F5344CB8AC3E}">
        <p14:creationId xmlns:p14="http://schemas.microsoft.com/office/powerpoint/2010/main" val="323097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96AC1E62-042A-C6A2-47EA-EE8EDB620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412B128-FBB9-A546-CAD7-08851F3BB0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6" name="Imagem 5">
            <a:extLst>
              <a:ext uri="{FF2B5EF4-FFF2-40B4-BE49-F238E27FC236}">
                <a16:creationId xmlns:a16="http://schemas.microsoft.com/office/drawing/2014/main" id="{D3B567C8-B7D1-BC47-6985-7A3BFEEB17BE}"/>
              </a:ext>
            </a:extLst>
          </p:cNvPr>
          <p:cNvPicPr>
            <a:picLocks noChangeAspect="1"/>
          </p:cNvPicPr>
          <p:nvPr/>
        </p:nvPicPr>
        <p:blipFill>
          <a:blip r:embed="rId5"/>
          <a:stretch>
            <a:fillRect/>
          </a:stretch>
        </p:blipFill>
        <p:spPr>
          <a:xfrm>
            <a:off x="2612619" y="884419"/>
            <a:ext cx="6966762" cy="5817199"/>
          </a:xfrm>
          <a:prstGeom prst="rect">
            <a:avLst/>
          </a:prstGeom>
        </p:spPr>
      </p:pic>
    </p:spTree>
    <p:extLst>
      <p:ext uri="{BB962C8B-B14F-4D97-AF65-F5344CB8AC3E}">
        <p14:creationId xmlns:p14="http://schemas.microsoft.com/office/powerpoint/2010/main" val="1534743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96AC1E62-042A-C6A2-47EA-EE8EDB620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3412B128-FBB9-A546-CAD7-08851F3BB0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8" name="Imagem 7">
            <a:extLst>
              <a:ext uri="{FF2B5EF4-FFF2-40B4-BE49-F238E27FC236}">
                <a16:creationId xmlns:a16="http://schemas.microsoft.com/office/drawing/2014/main" id="{1BC935B9-6D2D-4224-8894-0CB3D755F462}"/>
              </a:ext>
            </a:extLst>
          </p:cNvPr>
          <p:cNvPicPr>
            <a:picLocks noChangeAspect="1"/>
          </p:cNvPicPr>
          <p:nvPr/>
        </p:nvPicPr>
        <p:blipFill>
          <a:blip r:embed="rId5"/>
          <a:stretch>
            <a:fillRect/>
          </a:stretch>
        </p:blipFill>
        <p:spPr>
          <a:xfrm>
            <a:off x="2092815" y="2659602"/>
            <a:ext cx="8030496" cy="1249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m 9">
            <a:extLst>
              <a:ext uri="{FF2B5EF4-FFF2-40B4-BE49-F238E27FC236}">
                <a16:creationId xmlns:a16="http://schemas.microsoft.com/office/drawing/2014/main" id="{4C7D0403-131B-4489-8E18-303E6AF8D0BF}"/>
              </a:ext>
            </a:extLst>
          </p:cNvPr>
          <p:cNvPicPr>
            <a:picLocks noChangeAspect="1"/>
          </p:cNvPicPr>
          <p:nvPr/>
        </p:nvPicPr>
        <p:blipFill>
          <a:blip r:embed="rId6"/>
          <a:stretch>
            <a:fillRect/>
          </a:stretch>
        </p:blipFill>
        <p:spPr>
          <a:xfrm>
            <a:off x="2066797" y="4263109"/>
            <a:ext cx="8058406" cy="2022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m 11">
            <a:extLst>
              <a:ext uri="{FF2B5EF4-FFF2-40B4-BE49-F238E27FC236}">
                <a16:creationId xmlns:a16="http://schemas.microsoft.com/office/drawing/2014/main" id="{EB969674-F44D-48F1-9DD8-EFB39DA0CCB5}"/>
              </a:ext>
            </a:extLst>
          </p:cNvPr>
          <p:cNvPicPr>
            <a:picLocks noChangeAspect="1"/>
          </p:cNvPicPr>
          <p:nvPr/>
        </p:nvPicPr>
        <p:blipFill>
          <a:blip r:embed="rId7"/>
          <a:stretch>
            <a:fillRect/>
          </a:stretch>
        </p:blipFill>
        <p:spPr>
          <a:xfrm>
            <a:off x="2092815" y="717370"/>
            <a:ext cx="8030496" cy="1606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6486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dade do Minho | Braga">
            <a:extLst>
              <a:ext uri="{FF2B5EF4-FFF2-40B4-BE49-F238E27FC236}">
                <a16:creationId xmlns:a16="http://schemas.microsoft.com/office/drawing/2014/main" id="{7D57C432-E6A3-47D6-5C71-032AF766E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4401DB5E-04AC-6B48-847D-567C0F1E6B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 name="Imagem 2">
            <a:extLst>
              <a:ext uri="{FF2B5EF4-FFF2-40B4-BE49-F238E27FC236}">
                <a16:creationId xmlns:a16="http://schemas.microsoft.com/office/drawing/2014/main" id="{79749DE4-048F-DF48-CEBE-BA40543FDB9F}"/>
              </a:ext>
            </a:extLst>
          </p:cNvPr>
          <p:cNvPicPr>
            <a:picLocks noChangeAspect="1"/>
          </p:cNvPicPr>
          <p:nvPr/>
        </p:nvPicPr>
        <p:blipFill>
          <a:blip r:embed="rId5"/>
          <a:stretch>
            <a:fillRect/>
          </a:stretch>
        </p:blipFill>
        <p:spPr>
          <a:xfrm>
            <a:off x="2616200" y="1441450"/>
            <a:ext cx="6959600" cy="3975100"/>
          </a:xfrm>
          <a:prstGeom prst="rect">
            <a:avLst/>
          </a:prstGeom>
        </p:spPr>
      </p:pic>
    </p:spTree>
    <p:extLst>
      <p:ext uri="{BB962C8B-B14F-4D97-AF65-F5344CB8AC3E}">
        <p14:creationId xmlns:p14="http://schemas.microsoft.com/office/powerpoint/2010/main" val="248709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A14BF1B8-52D5-575B-FD69-4D7747D979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5" name="Picture 2" descr="Universidade do Minho | Braga">
            <a:extLst>
              <a:ext uri="{FF2B5EF4-FFF2-40B4-BE49-F238E27FC236}">
                <a16:creationId xmlns:a16="http://schemas.microsoft.com/office/drawing/2014/main" id="{EEC7B501-6369-16B6-2011-EF3865756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EA9E078C-B834-A66B-A46B-26D487CEEA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5099" y="1045053"/>
            <a:ext cx="7741801" cy="5498876"/>
          </a:xfrm>
          <a:prstGeom prst="rect">
            <a:avLst/>
          </a:prstGeom>
          <a:ln>
            <a:solidFill>
              <a:schemeClr val="tx1"/>
            </a:solidFill>
          </a:ln>
        </p:spPr>
      </p:pic>
    </p:spTree>
    <p:extLst>
      <p:ext uri="{BB962C8B-B14F-4D97-AF65-F5344CB8AC3E}">
        <p14:creationId xmlns:p14="http://schemas.microsoft.com/office/powerpoint/2010/main" val="358608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9E6469E6-E4BC-58AA-B5B7-F5D8F67465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5" name="Picture 2" descr="Universidade do Minho | Braga">
            <a:extLst>
              <a:ext uri="{FF2B5EF4-FFF2-40B4-BE49-F238E27FC236}">
                <a16:creationId xmlns:a16="http://schemas.microsoft.com/office/drawing/2014/main" id="{76419DF1-0C04-0CC3-3AD8-C75461481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CCC77D6C-D5F6-614B-8D85-0A78C0F47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138" y="1019331"/>
            <a:ext cx="8393724" cy="5359902"/>
          </a:xfrm>
          <a:prstGeom prst="rect">
            <a:avLst/>
          </a:prstGeom>
          <a:ln>
            <a:solidFill>
              <a:schemeClr val="tx1"/>
            </a:solidFill>
          </a:ln>
        </p:spPr>
      </p:pic>
    </p:spTree>
    <p:extLst>
      <p:ext uri="{BB962C8B-B14F-4D97-AF65-F5344CB8AC3E}">
        <p14:creationId xmlns:p14="http://schemas.microsoft.com/office/powerpoint/2010/main" val="2957402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ED5E5EA-339F-8601-0A08-4A9918C85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445" y="884420"/>
            <a:ext cx="8030800" cy="5722611"/>
          </a:xfrm>
          <a:prstGeom prst="rect">
            <a:avLst/>
          </a:prstGeom>
          <a:ln>
            <a:solidFill>
              <a:schemeClr val="tx1"/>
            </a:solidFill>
          </a:ln>
        </p:spPr>
      </p:pic>
      <p:pic>
        <p:nvPicPr>
          <p:cNvPr id="7" name="Imagem 6">
            <a:extLst>
              <a:ext uri="{FF2B5EF4-FFF2-40B4-BE49-F238E27FC236}">
                <a16:creationId xmlns:a16="http://schemas.microsoft.com/office/drawing/2014/main" id="{E683ED90-9CBC-F3A6-0A20-3489B431FFE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8" name="Picture 2" descr="Universidade do Minho | Braga">
            <a:extLst>
              <a:ext uri="{FF2B5EF4-FFF2-40B4-BE49-F238E27FC236}">
                <a16:creationId xmlns:a16="http://schemas.microsoft.com/office/drawing/2014/main" id="{9D4350A7-9610-BD70-AA2A-6525F3A45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17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003DB00-F465-ECB9-1CB0-3992104DEEF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5" name="Picture 2" descr="Universidade do Minho | Braga">
            <a:extLst>
              <a:ext uri="{FF2B5EF4-FFF2-40B4-BE49-F238E27FC236}">
                <a16:creationId xmlns:a16="http://schemas.microsoft.com/office/drawing/2014/main" id="{62FDF1AB-048F-ED4D-B6FC-42CDACAE3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F3F8B168-5088-D5A0-1783-1EE511479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193" y="1571851"/>
            <a:ext cx="3402357" cy="2424068"/>
          </a:xfrm>
          <a:prstGeom prst="rect">
            <a:avLst/>
          </a:prstGeom>
          <a:ln>
            <a:solidFill>
              <a:schemeClr val="tx1"/>
            </a:solidFill>
          </a:ln>
        </p:spPr>
      </p:pic>
      <p:pic>
        <p:nvPicPr>
          <p:cNvPr id="10" name="Imagem 9">
            <a:extLst>
              <a:ext uri="{FF2B5EF4-FFF2-40B4-BE49-F238E27FC236}">
                <a16:creationId xmlns:a16="http://schemas.microsoft.com/office/drawing/2014/main" id="{918F3702-1695-83F2-E3EA-239A2BAF6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193" y="4169988"/>
            <a:ext cx="3402357" cy="2395675"/>
          </a:xfrm>
          <a:prstGeom prst="rect">
            <a:avLst/>
          </a:prstGeom>
          <a:ln>
            <a:solidFill>
              <a:schemeClr val="tx1"/>
            </a:solidFill>
          </a:ln>
        </p:spPr>
      </p:pic>
      <p:grpSp>
        <p:nvGrpSpPr>
          <p:cNvPr id="13" name="Agrupar 12">
            <a:extLst>
              <a:ext uri="{FF2B5EF4-FFF2-40B4-BE49-F238E27FC236}">
                <a16:creationId xmlns:a16="http://schemas.microsoft.com/office/drawing/2014/main" id="{2635E23A-EF52-E426-C923-396A5812EB7A}"/>
              </a:ext>
            </a:extLst>
          </p:cNvPr>
          <p:cNvGrpSpPr/>
          <p:nvPr/>
        </p:nvGrpSpPr>
        <p:grpSpPr>
          <a:xfrm>
            <a:off x="5289667" y="927498"/>
            <a:ext cx="5370269" cy="5536192"/>
            <a:chOff x="14052" y="14197"/>
            <a:chExt cx="6189437" cy="6886702"/>
          </a:xfrm>
        </p:grpSpPr>
        <p:pic>
          <p:nvPicPr>
            <p:cNvPr id="15" name="Imagem 14">
              <a:extLst>
                <a:ext uri="{FF2B5EF4-FFF2-40B4-BE49-F238E27FC236}">
                  <a16:creationId xmlns:a16="http://schemas.microsoft.com/office/drawing/2014/main" id="{8A76641C-465F-29D1-58E5-3AF6A3C9C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52" y="16303"/>
              <a:ext cx="3074670" cy="2171700"/>
            </a:xfrm>
            <a:prstGeom prst="rect">
              <a:avLst/>
            </a:prstGeom>
            <a:ln>
              <a:solidFill>
                <a:schemeClr val="tx1"/>
              </a:solidFill>
            </a:ln>
          </p:spPr>
        </p:pic>
        <p:grpSp>
          <p:nvGrpSpPr>
            <p:cNvPr id="16" name="Agrupar 15">
              <a:extLst>
                <a:ext uri="{FF2B5EF4-FFF2-40B4-BE49-F238E27FC236}">
                  <a16:creationId xmlns:a16="http://schemas.microsoft.com/office/drawing/2014/main" id="{B245667C-7A94-6F77-2FEE-59DDF0625410}"/>
                </a:ext>
              </a:extLst>
            </p:cNvPr>
            <p:cNvGrpSpPr/>
            <p:nvPr/>
          </p:nvGrpSpPr>
          <p:grpSpPr>
            <a:xfrm>
              <a:off x="14052" y="14197"/>
              <a:ext cx="6189437" cy="6886702"/>
              <a:chOff x="145810" y="37935"/>
              <a:chExt cx="6336880" cy="6880676"/>
            </a:xfrm>
          </p:grpSpPr>
          <p:pic>
            <p:nvPicPr>
              <p:cNvPr id="17" name="Imagem 16">
                <a:extLst>
                  <a:ext uri="{FF2B5EF4-FFF2-40B4-BE49-F238E27FC236}">
                    <a16:creationId xmlns:a16="http://schemas.microsoft.com/office/drawing/2014/main" id="{AD8200CC-7FB3-C877-5A78-DCA7450C50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7463" y="2329627"/>
                <a:ext cx="3075226" cy="2245995"/>
              </a:xfrm>
              <a:prstGeom prst="rect">
                <a:avLst/>
              </a:prstGeom>
              <a:ln>
                <a:solidFill>
                  <a:schemeClr val="tx1"/>
                </a:solidFill>
              </a:ln>
            </p:spPr>
          </p:pic>
          <p:pic>
            <p:nvPicPr>
              <p:cNvPr id="18" name="Imagem 17">
                <a:extLst>
                  <a:ext uri="{FF2B5EF4-FFF2-40B4-BE49-F238E27FC236}">
                    <a16:creationId xmlns:a16="http://schemas.microsoft.com/office/drawing/2014/main" id="{AD2875D4-E76E-8ECF-567E-0835699B90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810" y="2342327"/>
                <a:ext cx="3162300" cy="2233295"/>
              </a:xfrm>
              <a:prstGeom prst="rect">
                <a:avLst/>
              </a:prstGeom>
              <a:ln>
                <a:solidFill>
                  <a:schemeClr val="tx1"/>
                </a:solidFill>
              </a:ln>
            </p:spPr>
          </p:pic>
          <p:pic>
            <p:nvPicPr>
              <p:cNvPr id="19" name="Imagem 18">
                <a:extLst>
                  <a:ext uri="{FF2B5EF4-FFF2-40B4-BE49-F238E27FC236}">
                    <a16:creationId xmlns:a16="http://schemas.microsoft.com/office/drawing/2014/main" id="{AB9A74C2-4236-B5EC-866B-CA40362822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796" y="4689762"/>
                <a:ext cx="3155316" cy="2228849"/>
              </a:xfrm>
              <a:prstGeom prst="rect">
                <a:avLst/>
              </a:prstGeom>
              <a:ln>
                <a:solidFill>
                  <a:schemeClr val="tx1"/>
                </a:solidFill>
              </a:ln>
            </p:spPr>
          </p:pic>
          <p:pic>
            <p:nvPicPr>
              <p:cNvPr id="20" name="Imagem 19">
                <a:extLst>
                  <a:ext uri="{FF2B5EF4-FFF2-40B4-BE49-F238E27FC236}">
                    <a16:creationId xmlns:a16="http://schemas.microsoft.com/office/drawing/2014/main" id="{8BD6850A-F923-3616-7203-C15C6A5D78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07464" y="37935"/>
                <a:ext cx="3075226" cy="2171904"/>
              </a:xfrm>
              <a:prstGeom prst="rect">
                <a:avLst/>
              </a:prstGeom>
              <a:ln>
                <a:solidFill>
                  <a:schemeClr val="tx1"/>
                </a:solidFill>
              </a:ln>
            </p:spPr>
          </p:pic>
        </p:grpSp>
      </p:grpSp>
      <p:pic>
        <p:nvPicPr>
          <p:cNvPr id="8" name="Imagem 7">
            <a:extLst>
              <a:ext uri="{FF2B5EF4-FFF2-40B4-BE49-F238E27FC236}">
                <a16:creationId xmlns:a16="http://schemas.microsoft.com/office/drawing/2014/main" id="{F60D6F83-C321-29B2-092C-B777CA0E07F4}"/>
              </a:ext>
            </a:extLst>
          </p:cNvPr>
          <p:cNvPicPr>
            <a:picLocks noChangeAspect="1"/>
          </p:cNvPicPr>
          <p:nvPr/>
        </p:nvPicPr>
        <p:blipFill>
          <a:blip r:embed="rId13"/>
          <a:stretch>
            <a:fillRect/>
          </a:stretch>
        </p:blipFill>
        <p:spPr>
          <a:xfrm>
            <a:off x="8062284" y="4670358"/>
            <a:ext cx="2577331" cy="1817558"/>
          </a:xfrm>
          <a:prstGeom prst="rect">
            <a:avLst/>
          </a:prstGeom>
          <a:ln>
            <a:solidFill>
              <a:schemeClr val="tx1"/>
            </a:solidFill>
          </a:ln>
        </p:spPr>
      </p:pic>
    </p:spTree>
    <p:extLst>
      <p:ext uri="{BB962C8B-B14F-4D97-AF65-F5344CB8AC3E}">
        <p14:creationId xmlns:p14="http://schemas.microsoft.com/office/powerpoint/2010/main" val="13777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3FFC678C-A8DB-ED02-A043-4498B84AE4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074" name="Picture 2" descr="Conjunto com ícones de artefatos antigos de arqueologia isolada com imagens  de ferramentas de escavação e elementos de ilustração vetorial de  antiguidade | Vetor Grátis">
            <a:extLst>
              <a:ext uri="{FF2B5EF4-FFF2-40B4-BE49-F238E27FC236}">
                <a16:creationId xmlns:a16="http://schemas.microsoft.com/office/drawing/2014/main" id="{FD45F904-E1A7-F5C7-EB52-D2FF93DFB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463" y="1984131"/>
            <a:ext cx="2889738" cy="28897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chaeologist - Free user icons">
            <a:extLst>
              <a:ext uri="{FF2B5EF4-FFF2-40B4-BE49-F238E27FC236}">
                <a16:creationId xmlns:a16="http://schemas.microsoft.com/office/drawing/2014/main" id="{0DF8D3CF-3BD6-398D-EA16-B9BAE5286DB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492" b="95508" l="4297" r="89844">
                        <a14:foregroundMark x1="6641" y1="80078" x2="6641" y2="80078"/>
                        <a14:foregroundMark x1="4492" y1="73242" x2="4492" y2="73242"/>
                        <a14:foregroundMark x1="22852" y1="95508" x2="22852" y2="95508"/>
                        <a14:foregroundMark x1="35352" y1="21680" x2="35352" y2="21680"/>
                        <a14:foregroundMark x1="24023" y1="11719" x2="24023" y2="11719"/>
                        <a14:foregroundMark x1="31250" y1="8789" x2="31250" y2="8789"/>
                        <a14:foregroundMark x1="31250" y1="7227" x2="31250" y2="7227"/>
                        <a14:foregroundMark x1="34570" y1="6445" x2="34570" y2="6445"/>
                        <a14:foregroundMark x1="34570" y1="4883" x2="34570" y2="4883"/>
                        <a14:foregroundMark x1="32031" y1="4883" x2="32031" y2="4883"/>
                        <a14:foregroundMark x1="32031" y1="4492" x2="32031" y2="4492"/>
                      </a14:backgroundRemoval>
                    </a14:imgEffect>
                  </a14:imgLayer>
                </a14:imgProps>
              </a:ext>
              <a:ext uri="{28A0092B-C50C-407E-A947-70E740481C1C}">
                <a14:useLocalDpi xmlns:a14="http://schemas.microsoft.com/office/drawing/2010/main" val="0"/>
              </a:ext>
            </a:extLst>
          </a:blip>
          <a:srcRect/>
          <a:stretch>
            <a:fillRect/>
          </a:stretch>
        </p:blipFill>
        <p:spPr bwMode="auto">
          <a:xfrm>
            <a:off x="9118599" y="2195825"/>
            <a:ext cx="2466349" cy="24663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ACC7C8-D265-0F65-030F-4E80ACDA20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031" y="2123996"/>
            <a:ext cx="2889738" cy="261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77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C8AC4F18-6A19-4BFA-5CF0-AA70CAAEF3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 name="Imagem 2">
            <a:extLst>
              <a:ext uri="{FF2B5EF4-FFF2-40B4-BE49-F238E27FC236}">
                <a16:creationId xmlns:a16="http://schemas.microsoft.com/office/drawing/2014/main" id="{AA035C64-F69E-614B-2EA4-349DD73E379E}"/>
              </a:ext>
            </a:extLst>
          </p:cNvPr>
          <p:cNvPicPr>
            <a:picLocks noChangeAspect="1"/>
          </p:cNvPicPr>
          <p:nvPr/>
        </p:nvPicPr>
        <p:blipFill>
          <a:blip r:embed="rId5"/>
          <a:stretch>
            <a:fillRect/>
          </a:stretch>
        </p:blipFill>
        <p:spPr>
          <a:xfrm>
            <a:off x="1176015" y="3429000"/>
            <a:ext cx="2514600" cy="2514600"/>
          </a:xfrm>
          <a:prstGeom prst="rect">
            <a:avLst/>
          </a:prstGeom>
        </p:spPr>
      </p:pic>
      <p:pic>
        <p:nvPicPr>
          <p:cNvPr id="4" name="Picture 2">
            <a:extLst>
              <a:ext uri="{FF2B5EF4-FFF2-40B4-BE49-F238E27FC236}">
                <a16:creationId xmlns:a16="http://schemas.microsoft.com/office/drawing/2014/main" id="{0A63480B-C190-0425-159B-CC36E9F760E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439463" y="5376373"/>
            <a:ext cx="1416906" cy="1134451"/>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Baixo 5">
            <a:extLst>
              <a:ext uri="{FF2B5EF4-FFF2-40B4-BE49-F238E27FC236}">
                <a16:creationId xmlns:a16="http://schemas.microsoft.com/office/drawing/2014/main" id="{90559674-E6EB-9A0C-EFE1-6E1666E44896}"/>
              </a:ext>
            </a:extLst>
          </p:cNvPr>
          <p:cNvSpPr/>
          <p:nvPr/>
        </p:nvSpPr>
        <p:spPr>
          <a:xfrm>
            <a:off x="5735983" y="2432482"/>
            <a:ext cx="720034" cy="11926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7" name="Imagem 6">
            <a:extLst>
              <a:ext uri="{FF2B5EF4-FFF2-40B4-BE49-F238E27FC236}">
                <a16:creationId xmlns:a16="http://schemas.microsoft.com/office/drawing/2014/main" id="{1438EA5A-B4C7-05F6-DAF5-D1571584CEA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2200" y1="49600" x2="45400" y2="55800"/>
                        <a14:foregroundMark x1="45400" y1="55400" x2="67600" y2="57400"/>
                        <a14:foregroundMark x1="65400" y1="60400" x2="69600" y2="57400"/>
                        <a14:foregroundMark x1="63800" y1="62400" x2="63800" y2="62400"/>
                        <a14:foregroundMark x1="64600" y1="60400" x2="64600" y2="60400"/>
                        <a14:foregroundMark x1="65400" y1="60400" x2="65400" y2="60400"/>
                        <a14:foregroundMark x1="64200" y1="60400" x2="69600" y2="58800"/>
                        <a14:foregroundMark x1="69600" y1="60400" x2="66200" y2="60800"/>
                        <a14:foregroundMark x1="78000" y1="51200" x2="80400" y2="52000"/>
                        <a14:foregroundMark x1="80400" y1="52400" x2="80400" y2="52400"/>
                        <a14:foregroundMark x1="81200" y1="51200" x2="81200" y2="51200"/>
                        <a14:foregroundMark x1="81200" y1="52800" x2="81200" y2="52800"/>
                        <a14:foregroundMark x1="80800" y1="54600" x2="80800" y2="54600"/>
                        <a14:foregroundMark x1="79600" y1="55400" x2="83400" y2="53800"/>
                        <a14:backgroundMark x1="19200" y1="48800" x2="19200" y2="48800"/>
                        <a14:backgroundMark x1="69941" y1="60896" x2="83800" y2="64200"/>
                        <a14:backgroundMark x1="19200" y1="48800" x2="22255" y2="49528"/>
                        <a14:backgroundMark x1="83800" y1="64200" x2="86200" y2="54600"/>
                        <a14:backgroundMark x1="18400" y1="48400" x2="9200" y2="55400"/>
                        <a14:backgroundMark x1="82896" y1="54600" x2="84600" y2="59200"/>
                      </a14:backgroundRemoval>
                    </a14:imgEffect>
                    <a14:imgEffect>
                      <a14:saturation sat="0"/>
                    </a14:imgEffect>
                    <a14:imgEffect>
                      <a14:brightnessContrast contrast="40000"/>
                    </a14:imgEffect>
                  </a14:imgLayer>
                </a14:imgProps>
              </a:ext>
            </a:extLst>
          </a:blip>
          <a:stretch>
            <a:fillRect/>
          </a:stretch>
        </p:blipFill>
        <p:spPr>
          <a:xfrm>
            <a:off x="1759771" y="4427989"/>
            <a:ext cx="762319" cy="762319"/>
          </a:xfrm>
          <a:prstGeom prst="rect">
            <a:avLst/>
          </a:prstGeom>
        </p:spPr>
      </p:pic>
      <p:pic>
        <p:nvPicPr>
          <p:cNvPr id="4098" name="Picture 2" descr="Growth arrow icon in comic style. Revenue cartoon vector illustration on  white isolated background. Increase splash effect business concept.  16145994 Vector Art at Vecteezy">
            <a:extLst>
              <a:ext uri="{FF2B5EF4-FFF2-40B4-BE49-F238E27FC236}">
                <a16:creationId xmlns:a16="http://schemas.microsoft.com/office/drawing/2014/main" id="{4E9A288E-9761-ECE7-42FA-194EC82C3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4063" y="4437726"/>
            <a:ext cx="1889502" cy="188950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3B5954E2-1ADA-2BBF-19C7-6310AB4C5D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11515" y1="69733" x2="12209" y2="71526"/>
                        <a14:foregroundMark x1="10638" y1="67467" x2="11515" y2="69733"/>
                        <a14:foregroundMark x1="17021" y1="69733" x2="17021" y2="75810"/>
                        <a14:foregroundMark x1="17185" y1="65200" x2="17185" y2="65200"/>
                        <a14:foregroundMark x1="19804" y1="70800" x2="19804" y2="70800"/>
                        <a14:foregroundMark x1="24632" y1="70800" x2="24632" y2="70800"/>
                        <a14:foregroundMark x1="32160" y1="70800" x2="32160" y2="70800"/>
                        <a14:foregroundMark x1="40426" y1="70133" x2="40426" y2="70133"/>
                        <a14:foregroundMark x1="44763" y1="70667" x2="44763" y2="70667"/>
                        <a14:foregroundMark x1="53519" y1="71333" x2="53519" y2="71333"/>
                        <a14:foregroundMark x1="59820" y1="72667" x2="59820" y2="72667"/>
                        <a14:foregroundMark x1="66694" y1="73067" x2="66694" y2="73067"/>
                        <a14:foregroundMark x1="73404" y1="69467" x2="73404" y2="69467"/>
                        <a14:foregroundMark x1="75696" y1="69867" x2="75696" y2="69867"/>
                        <a14:foregroundMark x1="75859" y1="65867" x2="75859" y2="65867"/>
                        <a14:foregroundMark x1="78560" y1="71600" x2="78560" y2="71600"/>
                        <a14:foregroundMark x1="87807" y1="69333" x2="87807" y2="69333"/>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Removal>
                    </a14:imgEffect>
                  </a14:imgLayer>
                </a14:imgProps>
              </a:ext>
            </a:extLst>
          </a:blip>
          <a:stretch>
            <a:fillRect/>
          </a:stretch>
        </p:blipFill>
        <p:spPr>
          <a:xfrm>
            <a:off x="4047440" y="0"/>
            <a:ext cx="4097120" cy="2514599"/>
          </a:xfrm>
          <a:prstGeom prst="rect">
            <a:avLst/>
          </a:prstGeom>
        </p:spPr>
      </p:pic>
      <p:pic>
        <p:nvPicPr>
          <p:cNvPr id="4100" name="Picture 4" descr="Padlock Open And Lock Closed Flat Vector Icon Cartoon 3d Illustration  Pictogram Isolated Illustrated Unlocked And Locked Padlocks Symbols Modern  Clipart - Arte vetorial de stock e mais imagens de Aberto - iStock">
            <a:extLst>
              <a:ext uri="{FF2B5EF4-FFF2-40B4-BE49-F238E27FC236}">
                <a16:creationId xmlns:a16="http://schemas.microsoft.com/office/drawing/2014/main" id="{B46C4F05-B189-9939-9E31-96473ECE49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2544" y="4237148"/>
            <a:ext cx="2819400" cy="22711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potlight icon in comic style. Lamp vector cartoon illustration on white  isolated background. Flashlight business concept splash effect. 16136410  Vector Art at Vecteezy">
            <a:extLst>
              <a:ext uri="{FF2B5EF4-FFF2-40B4-BE49-F238E27FC236}">
                <a16:creationId xmlns:a16="http://schemas.microsoft.com/office/drawing/2014/main" id="{29DBDE3E-A808-E3CE-B508-8694799B92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66584" y="4425518"/>
            <a:ext cx="1901710" cy="190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C8AC4F18-6A19-4BFA-5CF0-AA70CAAEF3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6" name="Seta para Baixo 5">
            <a:extLst>
              <a:ext uri="{FF2B5EF4-FFF2-40B4-BE49-F238E27FC236}">
                <a16:creationId xmlns:a16="http://schemas.microsoft.com/office/drawing/2014/main" id="{90559674-E6EB-9A0C-EFE1-6E1666E44896}"/>
              </a:ext>
            </a:extLst>
          </p:cNvPr>
          <p:cNvSpPr/>
          <p:nvPr/>
        </p:nvSpPr>
        <p:spPr>
          <a:xfrm>
            <a:off x="5517923" y="2591628"/>
            <a:ext cx="720034" cy="11926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8" name="Imagem 7">
            <a:extLst>
              <a:ext uri="{FF2B5EF4-FFF2-40B4-BE49-F238E27FC236}">
                <a16:creationId xmlns:a16="http://schemas.microsoft.com/office/drawing/2014/main" id="{3B5954E2-1ADA-2BBF-19C7-6310AB4C5D7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11515" y1="69733" x2="12209" y2="71526"/>
                        <a14:foregroundMark x1="10638" y1="67467" x2="11515" y2="69733"/>
                        <a14:foregroundMark x1="17021" y1="69733" x2="17021" y2="75810"/>
                        <a14:foregroundMark x1="17185" y1="65200" x2="17185" y2="65200"/>
                        <a14:foregroundMark x1="19804" y1="70800" x2="19804" y2="70800"/>
                        <a14:foregroundMark x1="24632" y1="70800" x2="24632" y2="70800"/>
                        <a14:foregroundMark x1="32160" y1="70800" x2="32160" y2="70800"/>
                        <a14:foregroundMark x1="40426" y1="70133" x2="40426" y2="70133"/>
                        <a14:foregroundMark x1="44763" y1="70667" x2="44763" y2="70667"/>
                        <a14:foregroundMark x1="53519" y1="71333" x2="53519" y2="71333"/>
                        <a14:foregroundMark x1="59820" y1="72667" x2="59820" y2="72667"/>
                        <a14:foregroundMark x1="66694" y1="73067" x2="66694" y2="73067"/>
                        <a14:foregroundMark x1="73404" y1="69467" x2="73404" y2="69467"/>
                        <a14:foregroundMark x1="75696" y1="69867" x2="75696" y2="69867"/>
                        <a14:foregroundMark x1="75859" y1="65867" x2="75859" y2="65867"/>
                        <a14:foregroundMark x1="78560" y1="71600" x2="78560" y2="71600"/>
                        <a14:foregroundMark x1="87807" y1="69333" x2="87807" y2="69333"/>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Removal>
                    </a14:imgEffect>
                  </a14:imgLayer>
                </a14:imgProps>
              </a:ext>
            </a:extLst>
          </a:blip>
          <a:stretch>
            <a:fillRect/>
          </a:stretch>
        </p:blipFill>
        <p:spPr>
          <a:xfrm>
            <a:off x="3889692" y="133999"/>
            <a:ext cx="4097120" cy="2514599"/>
          </a:xfrm>
          <a:prstGeom prst="rect">
            <a:avLst/>
          </a:prstGeom>
        </p:spPr>
      </p:pic>
      <p:sp>
        <p:nvSpPr>
          <p:cNvPr id="9" name="CaixaDeTexto 8">
            <a:extLst>
              <a:ext uri="{FF2B5EF4-FFF2-40B4-BE49-F238E27FC236}">
                <a16:creationId xmlns:a16="http://schemas.microsoft.com/office/drawing/2014/main" id="{27CECE03-3FF1-FB24-0EEB-B137B46CA612}"/>
              </a:ext>
            </a:extLst>
          </p:cNvPr>
          <p:cNvSpPr txBox="1"/>
          <p:nvPr/>
        </p:nvSpPr>
        <p:spPr>
          <a:xfrm>
            <a:off x="4195424" y="4266372"/>
            <a:ext cx="3365032" cy="1200329"/>
          </a:xfrm>
          <a:prstGeom prst="rect">
            <a:avLst/>
          </a:prstGeom>
          <a:noFill/>
        </p:spPr>
        <p:txBody>
          <a:bodyPr wrap="square" rtlCol="0">
            <a:spAutoFit/>
          </a:bodyPr>
          <a:lstStyle/>
          <a:p>
            <a:pPr algn="l" rtl="0" fontAlgn="base"/>
            <a:endParaRPr lang="pt-PT" b="0" i="0" dirty="0">
              <a:solidFill>
                <a:srgbClr val="000000"/>
              </a:solidFill>
              <a:effectLst/>
              <a:latin typeface="Arial" panose="020B0604020202020204" pitchFamily="34" charset="0"/>
            </a:endParaRPr>
          </a:p>
          <a:p>
            <a:pPr algn="just" rtl="0" fontAlgn="base"/>
            <a:r>
              <a:rPr lang="pt-PT" sz="1800" b="0" i="0" u="none" strike="noStrike" dirty="0">
                <a:solidFill>
                  <a:srgbClr val="000000"/>
                </a:solidFill>
                <a:effectLst/>
                <a:latin typeface="Arial" panose="020B0604020202020204" pitchFamily="34" charset="0"/>
              </a:rPr>
              <a:t>Facilitar o processo de venda e compra de artigos</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endParaRPr lang="pt-PT" dirty="0"/>
          </a:p>
        </p:txBody>
      </p:sp>
      <p:sp>
        <p:nvSpPr>
          <p:cNvPr id="11" name="CaixaDeTexto 10">
            <a:extLst>
              <a:ext uri="{FF2B5EF4-FFF2-40B4-BE49-F238E27FC236}">
                <a16:creationId xmlns:a16="http://schemas.microsoft.com/office/drawing/2014/main" id="{27823A3D-E4C6-B484-6A11-6EEA799BAB45}"/>
              </a:ext>
            </a:extLst>
          </p:cNvPr>
          <p:cNvSpPr txBox="1"/>
          <p:nvPr/>
        </p:nvSpPr>
        <p:spPr>
          <a:xfrm>
            <a:off x="245029" y="4266371"/>
            <a:ext cx="3438660" cy="1200329"/>
          </a:xfrm>
          <a:prstGeom prst="rect">
            <a:avLst/>
          </a:prstGeom>
          <a:noFill/>
        </p:spPr>
        <p:txBody>
          <a:bodyPr wrap="square" rtlCol="0">
            <a:spAutoFit/>
          </a:bodyPr>
          <a:lstStyle/>
          <a:p>
            <a:pPr algn="just" rtl="0" fontAlgn="base"/>
            <a:endParaRPr lang="pt-PT" b="0" i="0" dirty="0">
              <a:solidFill>
                <a:srgbClr val="000000"/>
              </a:solidFill>
              <a:effectLst/>
              <a:latin typeface="Arial" panose="020B0604020202020204" pitchFamily="34" charset="0"/>
            </a:endParaRPr>
          </a:p>
          <a:p>
            <a:pPr algn="just" rtl="0" fontAlgn="base"/>
            <a:r>
              <a:rPr lang="pt-PT" sz="1800" b="0" i="0" u="none" strike="noStrike" dirty="0">
                <a:solidFill>
                  <a:srgbClr val="000000"/>
                </a:solidFill>
                <a:effectLst/>
                <a:latin typeface="Arial" panose="020B0604020202020204" pitchFamily="34" charset="0"/>
              </a:rPr>
              <a:t>Aumentar a transparência de licitações entre utilizadores </a:t>
            </a:r>
            <a:r>
              <a:rPr lang="pt-PT" sz="1800" b="0" i="0" dirty="0">
                <a:solidFill>
                  <a:srgbClr val="000000"/>
                </a:solidFill>
                <a:effectLst/>
                <a:latin typeface="Arial" panose="020B0604020202020204" pitchFamily="34" charset="0"/>
              </a:rPr>
              <a:t>​</a:t>
            </a:r>
            <a:endParaRPr lang="pt-PT" b="0" i="0" dirty="0">
              <a:solidFill>
                <a:srgbClr val="000000"/>
              </a:solidFill>
              <a:effectLst/>
              <a:latin typeface="Arial" panose="020B0604020202020204" pitchFamily="34" charset="0"/>
            </a:endParaRPr>
          </a:p>
          <a:p>
            <a:endParaRPr lang="pt-PT" dirty="0"/>
          </a:p>
        </p:txBody>
      </p:sp>
      <p:sp>
        <p:nvSpPr>
          <p:cNvPr id="12" name="CaixaDeTexto 11">
            <a:extLst>
              <a:ext uri="{FF2B5EF4-FFF2-40B4-BE49-F238E27FC236}">
                <a16:creationId xmlns:a16="http://schemas.microsoft.com/office/drawing/2014/main" id="{6E583C47-CDDF-F10D-2365-6A2F2E6F92C9}"/>
              </a:ext>
            </a:extLst>
          </p:cNvPr>
          <p:cNvSpPr txBox="1"/>
          <p:nvPr/>
        </p:nvSpPr>
        <p:spPr>
          <a:xfrm>
            <a:off x="8072191" y="4543370"/>
            <a:ext cx="3477296" cy="923330"/>
          </a:xfrm>
          <a:prstGeom prst="rect">
            <a:avLst/>
          </a:prstGeom>
          <a:noFill/>
        </p:spPr>
        <p:txBody>
          <a:bodyPr wrap="square" rtlCol="0">
            <a:spAutoFit/>
          </a:bodyPr>
          <a:lstStyle/>
          <a:p>
            <a:pPr algn="just"/>
            <a:r>
              <a:rPr lang="pt-PT" sz="1800" b="0" i="0" u="none" strike="noStrike" dirty="0">
                <a:solidFill>
                  <a:srgbClr val="000000"/>
                </a:solidFill>
                <a:effectLst/>
                <a:latin typeface="Arial" panose="020B0604020202020204" pitchFamily="34" charset="0"/>
              </a:rPr>
              <a:t>Tornar o acesso às informações dos artigos mais rápida e eficaz</a:t>
            </a:r>
            <a:endParaRPr lang="pt-PT" b="0" i="0" dirty="0">
              <a:solidFill>
                <a:srgbClr val="000000"/>
              </a:solidFill>
              <a:effectLst/>
              <a:latin typeface="Arial" panose="020B0604020202020204" pitchFamily="34" charset="0"/>
            </a:endParaRPr>
          </a:p>
          <a:p>
            <a:endParaRPr lang="pt-PT" dirty="0"/>
          </a:p>
        </p:txBody>
      </p:sp>
    </p:spTree>
    <p:extLst>
      <p:ext uri="{BB962C8B-B14F-4D97-AF65-F5344CB8AC3E}">
        <p14:creationId xmlns:p14="http://schemas.microsoft.com/office/powerpoint/2010/main" val="270351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3DF9400-4C78-FF0B-B64A-5DD4ED8A6D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3" name="CaixaDeTexto 2">
            <a:extLst>
              <a:ext uri="{FF2B5EF4-FFF2-40B4-BE49-F238E27FC236}">
                <a16:creationId xmlns:a16="http://schemas.microsoft.com/office/drawing/2014/main" id="{BED57D65-5780-270F-9085-5D7F9E583838}"/>
              </a:ext>
            </a:extLst>
          </p:cNvPr>
          <p:cNvSpPr txBox="1"/>
          <p:nvPr/>
        </p:nvSpPr>
        <p:spPr>
          <a:xfrm>
            <a:off x="447715" y="2292018"/>
            <a:ext cx="6895150" cy="2108269"/>
          </a:xfrm>
          <a:prstGeom prst="rect">
            <a:avLst/>
          </a:prstGeom>
          <a:noFill/>
        </p:spPr>
        <p:txBody>
          <a:bodyPr wrap="square" rtlCol="0">
            <a:spAutoFit/>
          </a:bodyPr>
          <a:lstStyle/>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Recuperação do retorno com as vendas.</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Acesso instantâneo a informações.</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Simplificação do processo de compra e consequente venda.</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Symbol" pitchFamily="2" charset="2"/>
              <a:buChar char=""/>
            </a:pPr>
            <a:r>
              <a:rPr lang="pt-PT" sz="1800" dirty="0">
                <a:effectLst/>
                <a:latin typeface="Arial" panose="020B0604020202020204" pitchFamily="34" charset="0"/>
                <a:ea typeface="Arial" panose="020B0604020202020204" pitchFamily="34" charset="0"/>
                <a:cs typeface="Times New Roman" panose="02020603050405020304" pitchFamily="18" charset="0"/>
              </a:rPr>
              <a:t>Identificação de padrões.</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pt-PT" dirty="0"/>
          </a:p>
        </p:txBody>
      </p:sp>
      <p:pic>
        <p:nvPicPr>
          <p:cNvPr id="17410" name="Picture 2" descr="Data analyst career flat concept vector spot illustration. Editable 2D  cartoon character on white for web design. Software engineer. Optimization.  Data science creative idea for website, mobile app 21552831 Vector Art at">
            <a:extLst>
              <a:ext uri="{FF2B5EF4-FFF2-40B4-BE49-F238E27FC236}">
                <a16:creationId xmlns:a16="http://schemas.microsoft.com/office/drawing/2014/main" id="{25561AB4-8A44-41D0-BE33-460C695C3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674" y="3429000"/>
            <a:ext cx="4707611" cy="313840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2869F33-3905-C5B6-8182-11291A441A7F}"/>
              </a:ext>
            </a:extLst>
          </p:cNvPr>
          <p:cNvSpPr txBox="1"/>
          <p:nvPr/>
        </p:nvSpPr>
        <p:spPr>
          <a:xfrm>
            <a:off x="447715" y="1383097"/>
            <a:ext cx="7028357" cy="707886"/>
          </a:xfrm>
          <a:prstGeom prst="rect">
            <a:avLst/>
          </a:prstGeom>
          <a:noFill/>
        </p:spPr>
        <p:txBody>
          <a:bodyPr wrap="square" rtlCol="0">
            <a:spAutoFit/>
          </a:bodyPr>
          <a:lstStyle/>
          <a:p>
            <a:r>
              <a:rPr lang="pt-PT" sz="4000" dirty="0"/>
              <a:t>Viabilidade</a:t>
            </a:r>
          </a:p>
        </p:txBody>
      </p:sp>
    </p:spTree>
    <p:extLst>
      <p:ext uri="{BB962C8B-B14F-4D97-AF65-F5344CB8AC3E}">
        <p14:creationId xmlns:p14="http://schemas.microsoft.com/office/powerpoint/2010/main" val="246159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47E7ACAA-1E04-F24D-16E5-F9CCB379C1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sp>
        <p:nvSpPr>
          <p:cNvPr id="4" name="CaixaDeTexto 3">
            <a:extLst>
              <a:ext uri="{FF2B5EF4-FFF2-40B4-BE49-F238E27FC236}">
                <a16:creationId xmlns:a16="http://schemas.microsoft.com/office/drawing/2014/main" id="{D33A6B64-25D9-3699-E722-A5BF54634AE8}"/>
              </a:ext>
            </a:extLst>
          </p:cNvPr>
          <p:cNvSpPr txBox="1"/>
          <p:nvPr/>
        </p:nvSpPr>
        <p:spPr>
          <a:xfrm>
            <a:off x="447715" y="2267419"/>
            <a:ext cx="8551441" cy="3864007"/>
          </a:xfrm>
          <a:prstGeom prst="rect">
            <a:avLst/>
          </a:prstGeom>
          <a:noFill/>
        </p:spPr>
        <p:txBody>
          <a:bodyPr wrap="square">
            <a:spAutoFit/>
          </a:bodyPr>
          <a:lstStyle/>
          <a:p>
            <a:pPr algn="just">
              <a:lnSpc>
                <a:spcPct val="150000"/>
              </a:lnSpc>
            </a:pPr>
            <a:r>
              <a:rPr lang="pt-PT" sz="1800" dirty="0">
                <a:effectLst/>
                <a:latin typeface="Arial" panose="020B0604020202020204" pitchFamily="34" charset="0"/>
                <a:ea typeface="Arial" panose="020B0604020202020204" pitchFamily="34" charset="0"/>
                <a:cs typeface="Arial" panose="020B0604020202020204" pitchFamily="34" charset="0"/>
              </a:rPr>
              <a:t>Recursos Humanos:</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800100" lvl="1" indent="-342900" algn="just">
              <a:lnSpc>
                <a:spcPct val="150000"/>
              </a:lnSpc>
              <a:spcAft>
                <a:spcPts val="600"/>
              </a:spcAft>
              <a:buFont typeface="Symbol" pitchFamily="2" charset="2"/>
              <a:buChar char=""/>
            </a:pPr>
            <a:r>
              <a:rPr lang="pt-PT" dirty="0">
                <a:effectLst/>
                <a:latin typeface="Arial" panose="020B0604020202020204" pitchFamily="34" charset="0"/>
                <a:ea typeface="Arial" panose="020B0604020202020204" pitchFamily="34" charset="0"/>
                <a:cs typeface="Times New Roman" panose="02020603050405020304" pitchFamily="18" charset="0"/>
              </a:rPr>
              <a:t>Uma equipa de desenvolvimento com cinco membros.</a:t>
            </a:r>
            <a:endParaRPr lang="pt-PT"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pPr>
            <a:r>
              <a:rPr lang="pt-PT" sz="1800" dirty="0">
                <a:effectLst/>
                <a:latin typeface="Arial" panose="020B0604020202020204" pitchFamily="34" charset="0"/>
                <a:ea typeface="Arial" panose="020B0604020202020204" pitchFamily="34" charset="0"/>
                <a:cs typeface="Arial" panose="020B0604020202020204" pitchFamily="34" charset="0"/>
              </a:rPr>
              <a:t>Recursos Materiais:</a:t>
            </a:r>
            <a:endParaRPr lang="pt-PT"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mj-lt"/>
              <a:buAutoNum type="arabicPeriod"/>
            </a:pPr>
            <a:r>
              <a:rPr lang="pt-PT" sz="1800" dirty="0">
                <a:effectLst/>
                <a:latin typeface="Arial" panose="020B0604020202020204" pitchFamily="34" charset="0"/>
                <a:ea typeface="Arial" panose="020B0604020202020204" pitchFamily="34" charset="0"/>
                <a:cs typeface="Times New Roman" panose="02020603050405020304" pitchFamily="18" charset="0"/>
              </a:rPr>
              <a:t>Software</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buFont typeface="Symbol" pitchFamily="2" charset="2"/>
              <a:buChar char=""/>
            </a:pPr>
            <a:r>
              <a:rPr lang="pt-PT" dirty="0">
                <a:effectLst/>
                <a:latin typeface="Arial" panose="020B0604020202020204" pitchFamily="34" charset="0"/>
                <a:ea typeface="Arial" panose="020B0604020202020204" pitchFamily="34" charset="0"/>
                <a:cs typeface="Times New Roman" panose="02020603050405020304" pitchFamily="18" charset="0"/>
              </a:rPr>
              <a:t>Uma plataforma de leilão online eficiente e segura.</a:t>
            </a:r>
            <a:endParaRPr lang="pt-PT"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buFont typeface="Symbol" pitchFamily="2" charset="2"/>
              <a:buChar char=""/>
            </a:pPr>
            <a:r>
              <a:rPr lang="pt-PT" dirty="0">
                <a:effectLst/>
                <a:latin typeface="Arial" panose="020B0604020202020204" pitchFamily="34" charset="0"/>
                <a:ea typeface="Arial" panose="020B0604020202020204" pitchFamily="34" charset="0"/>
                <a:cs typeface="Times New Roman" panose="02020603050405020304" pitchFamily="18" charset="0"/>
              </a:rPr>
              <a:t>Sistemas que gerem a base de dados.</a:t>
            </a:r>
            <a:endParaRPr lang="pt-PT"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buFont typeface="Symbol" pitchFamily="2" charset="2"/>
              <a:buChar char=""/>
            </a:pPr>
            <a:r>
              <a:rPr lang="pt-PT" dirty="0">
                <a:effectLst/>
                <a:latin typeface="Arial" panose="020B0604020202020204" pitchFamily="34" charset="0"/>
                <a:ea typeface="Arial" panose="020B0604020202020204" pitchFamily="34" charset="0"/>
                <a:cs typeface="Times New Roman" panose="02020603050405020304" pitchFamily="18" charset="0"/>
              </a:rPr>
              <a:t>Ferramentas de desenvolvimento e produtividade </a:t>
            </a:r>
            <a:endParaRPr lang="pt-PT" dirty="0">
              <a:latin typeface="Calibri" panose="020F0502020204030204" pitchFamily="34" charset="0"/>
              <a:ea typeface="Arial" panose="020B0604020202020204" pitchFamily="34" charset="0"/>
              <a:cs typeface="Times New Roman" panose="02020603050405020304" pitchFamily="18" charset="0"/>
            </a:endParaRPr>
          </a:p>
          <a:p>
            <a:pPr lvl="0" algn="just">
              <a:lnSpc>
                <a:spcPct val="150000"/>
              </a:lnSpc>
            </a:pPr>
            <a:r>
              <a:rPr lang="pt-PT" sz="1800" dirty="0">
                <a:effectLst/>
                <a:latin typeface="Calibri" panose="020F0502020204030204" pitchFamily="34" charset="0"/>
                <a:ea typeface="Arial" panose="020B0604020202020204" pitchFamily="34" charset="0"/>
                <a:cs typeface="Times New Roman" panose="02020603050405020304" pitchFamily="18" charset="0"/>
              </a:rPr>
              <a:t>2.   </a:t>
            </a:r>
            <a:r>
              <a:rPr lang="pt-PT" sz="1800" dirty="0">
                <a:effectLst/>
                <a:latin typeface="Arial" panose="020B0604020202020204" pitchFamily="34" charset="0"/>
                <a:ea typeface="Arial" panose="020B0604020202020204" pitchFamily="34" charset="0"/>
                <a:cs typeface="Times New Roman" panose="02020603050405020304" pitchFamily="18" charset="0"/>
              </a:rPr>
              <a:t>Hardware</a:t>
            </a:r>
            <a:endParaRPr lang="pt-P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50000"/>
              </a:lnSpc>
              <a:spcAft>
                <a:spcPts val="600"/>
              </a:spcAft>
              <a:buFont typeface="Symbol" pitchFamily="2" charset="2"/>
              <a:buChar char=""/>
            </a:pPr>
            <a:r>
              <a:rPr lang="pt-PT" dirty="0">
                <a:effectLst/>
                <a:latin typeface="Arial" panose="020B0604020202020204" pitchFamily="34" charset="0"/>
                <a:ea typeface="Arial" panose="020B0604020202020204" pitchFamily="34" charset="0"/>
                <a:cs typeface="Times New Roman" panose="02020603050405020304" pitchFamily="18" charset="0"/>
              </a:rPr>
              <a:t>Os 5 computadores dos membros integrantes da equipa de engenheiros.</a:t>
            </a:r>
            <a:endParaRPr lang="pt-PT"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2" descr="NET - Wikipedia">
            <a:extLst>
              <a:ext uri="{FF2B5EF4-FFF2-40B4-BE49-F238E27FC236}">
                <a16:creationId xmlns:a16="http://schemas.microsoft.com/office/drawing/2014/main" id="{2E7387B8-A35F-B298-2AD3-50B80CD98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2974" y="2962867"/>
            <a:ext cx="1823013" cy="1823013"/>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969CFD38-84C6-8631-7E97-B9639F074E85}"/>
              </a:ext>
            </a:extLst>
          </p:cNvPr>
          <p:cNvSpPr txBox="1"/>
          <p:nvPr/>
        </p:nvSpPr>
        <p:spPr>
          <a:xfrm>
            <a:off x="447715" y="1383097"/>
            <a:ext cx="7028357" cy="707886"/>
          </a:xfrm>
          <a:prstGeom prst="rect">
            <a:avLst/>
          </a:prstGeom>
          <a:noFill/>
        </p:spPr>
        <p:txBody>
          <a:bodyPr wrap="square" rtlCol="0">
            <a:spAutoFit/>
          </a:bodyPr>
          <a:lstStyle/>
          <a:p>
            <a:r>
              <a:rPr lang="pt-PT" sz="4000" dirty="0"/>
              <a:t>Recursos</a:t>
            </a:r>
          </a:p>
        </p:txBody>
      </p:sp>
    </p:spTree>
    <p:extLst>
      <p:ext uri="{BB962C8B-B14F-4D97-AF65-F5344CB8AC3E}">
        <p14:creationId xmlns:p14="http://schemas.microsoft.com/office/powerpoint/2010/main" val="24957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3DF9400-4C78-FF0B-B64A-5DD4ED8A6D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29671" y="317500"/>
            <a:ext cx="4114800" cy="2525450"/>
          </a:xfrm>
          <a:prstGeom prst="rect">
            <a:avLst/>
          </a:prstGeom>
        </p:spPr>
      </p:pic>
      <p:graphicFrame>
        <p:nvGraphicFramePr>
          <p:cNvPr id="5" name="Tabela 4">
            <a:extLst>
              <a:ext uri="{FF2B5EF4-FFF2-40B4-BE49-F238E27FC236}">
                <a16:creationId xmlns:a16="http://schemas.microsoft.com/office/drawing/2014/main" id="{54E1AF43-E3AB-8510-752C-4CBF9D1CF4A6}"/>
              </a:ext>
            </a:extLst>
          </p:cNvPr>
          <p:cNvGraphicFramePr>
            <a:graphicFrameLocks noGrp="1"/>
          </p:cNvGraphicFramePr>
          <p:nvPr>
            <p:extLst>
              <p:ext uri="{D42A27DB-BD31-4B8C-83A1-F6EECF244321}">
                <p14:modId xmlns:p14="http://schemas.microsoft.com/office/powerpoint/2010/main" val="1803006352"/>
              </p:ext>
            </p:extLst>
          </p:nvPr>
        </p:nvGraphicFramePr>
        <p:xfrm>
          <a:off x="2517632" y="962131"/>
          <a:ext cx="6840639" cy="5373304"/>
        </p:xfrm>
        <a:graphic>
          <a:graphicData uri="http://schemas.openxmlformats.org/drawingml/2006/table">
            <a:tbl>
              <a:tblPr firstRow="1" firstCol="1">
                <a:tableStyleId>{5C22544A-7EE6-4342-B048-85BDC9FD1C3A}</a:tableStyleId>
              </a:tblPr>
              <a:tblGrid>
                <a:gridCol w="1281260">
                  <a:extLst>
                    <a:ext uri="{9D8B030D-6E8A-4147-A177-3AD203B41FA5}">
                      <a16:colId xmlns:a16="http://schemas.microsoft.com/office/drawing/2014/main" val="2500132560"/>
                    </a:ext>
                  </a:extLst>
                </a:gridCol>
                <a:gridCol w="1879181">
                  <a:extLst>
                    <a:ext uri="{9D8B030D-6E8A-4147-A177-3AD203B41FA5}">
                      <a16:colId xmlns:a16="http://schemas.microsoft.com/office/drawing/2014/main" val="1004748195"/>
                    </a:ext>
                  </a:extLst>
                </a:gridCol>
                <a:gridCol w="2362676">
                  <a:extLst>
                    <a:ext uri="{9D8B030D-6E8A-4147-A177-3AD203B41FA5}">
                      <a16:colId xmlns:a16="http://schemas.microsoft.com/office/drawing/2014/main" val="3617078126"/>
                    </a:ext>
                  </a:extLst>
                </a:gridCol>
                <a:gridCol w="1317522">
                  <a:extLst>
                    <a:ext uri="{9D8B030D-6E8A-4147-A177-3AD203B41FA5}">
                      <a16:colId xmlns:a16="http://schemas.microsoft.com/office/drawing/2014/main" val="3600580725"/>
                    </a:ext>
                  </a:extLst>
                </a:gridCol>
              </a:tblGrid>
              <a:tr h="443028">
                <a:tc>
                  <a:txBody>
                    <a:bodyPr/>
                    <a:lstStyle/>
                    <a:p>
                      <a:pPr algn="ctr">
                        <a:lnSpc>
                          <a:spcPct val="150000"/>
                        </a:lnSpc>
                      </a:pPr>
                      <a:r>
                        <a:rPr lang="pt-PT" sz="1100">
                          <a:effectLst/>
                        </a:rPr>
                        <a:t>Número</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100" dirty="0">
                          <a:effectLst/>
                        </a:rPr>
                        <a:t>Nome</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100" dirty="0">
                          <a:effectLst/>
                        </a:rPr>
                        <a:t>Função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100" dirty="0">
                          <a:effectLst/>
                        </a:rPr>
                        <a:t>Foto</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4734793"/>
                  </a:ext>
                </a:extLst>
              </a:tr>
              <a:tr h="845114">
                <a:tc>
                  <a:txBody>
                    <a:bodyPr/>
                    <a:lstStyle/>
                    <a:p>
                      <a:pPr algn="ctr">
                        <a:lnSpc>
                          <a:spcPct val="150000"/>
                        </a:lnSpc>
                      </a:pPr>
                      <a:r>
                        <a:rPr lang="pt-PT" sz="1000">
                          <a:effectLst/>
                        </a:rPr>
                        <a:t>A100740</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dirty="0">
                          <a:effectLst/>
                        </a:rPr>
                        <a:t>João Magalhães</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Testador</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endParaRPr lang="pt-PT" sz="1100" dirty="0">
                        <a:effectLst/>
                        <a:latin typeface="Arial" panose="020B0604020202020204" pitchFamily="34" charset="0"/>
                        <a:ea typeface="Arial" panose="020B0604020202020204" pitchFamily="34" charset="0"/>
                        <a:cs typeface="Arial" panose="020B0604020202020204" pitchFamily="34" charset="0"/>
                      </a:endParaRPr>
                    </a:p>
                    <a:p>
                      <a:pPr algn="ctr">
                        <a:lnSpc>
                          <a:spcPct val="150000"/>
                        </a:lnSpc>
                      </a:pPr>
                      <a:endParaRPr lang="pt-PT" sz="1100" dirty="0">
                        <a:effectLst/>
                        <a:latin typeface="Arial" panose="020B0604020202020204" pitchFamily="34" charset="0"/>
                        <a:ea typeface="Arial" panose="020B0604020202020204" pitchFamily="34" charset="0"/>
                        <a:cs typeface="Arial" panose="020B0604020202020204" pitchFamily="34" charset="0"/>
                      </a:endParaRPr>
                    </a:p>
                    <a:p>
                      <a:pPr algn="ctr">
                        <a:lnSpc>
                          <a:spcPct val="150000"/>
                        </a:lnSpc>
                      </a:pPr>
                      <a:endParaRPr lang="pt-PT" sz="11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68424796"/>
                  </a:ext>
                </a:extLst>
              </a:tr>
              <a:tr h="934301">
                <a:tc>
                  <a:txBody>
                    <a:bodyPr/>
                    <a:lstStyle/>
                    <a:p>
                      <a:pPr algn="ctr">
                        <a:lnSpc>
                          <a:spcPct val="150000"/>
                        </a:lnSpc>
                      </a:pPr>
                      <a:r>
                        <a:rPr lang="pt-PT" sz="1000">
                          <a:effectLst/>
                        </a:rPr>
                        <a:t>A101758</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Jorge Rodrigues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dirty="0">
                          <a:effectLst/>
                        </a:rPr>
                        <a:t>        Desenvolvedor de software	</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endParaRPr lang="pt-PT" sz="11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61046095"/>
                  </a:ext>
                </a:extLst>
              </a:tr>
              <a:tr h="964798">
                <a:tc>
                  <a:txBody>
                    <a:bodyPr/>
                    <a:lstStyle/>
                    <a:p>
                      <a:pPr algn="ctr">
                        <a:lnSpc>
                          <a:spcPct val="150000"/>
                        </a:lnSpc>
                      </a:pPr>
                      <a:r>
                        <a:rPr lang="pt-PT" sz="1000" dirty="0">
                          <a:effectLst/>
                        </a:rPr>
                        <a:t>A81971</a:t>
                      </a:r>
                      <a:endParaRPr lang="pt-PT"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Marcelo Sousa</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Desenvolvedor de software</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endParaRPr lang="pt-PT"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82677511"/>
                  </a:ext>
                </a:extLst>
              </a:tr>
              <a:tr h="1050287">
                <a:tc>
                  <a:txBody>
                    <a:bodyPr/>
                    <a:lstStyle/>
                    <a:p>
                      <a:pPr algn="ctr">
                        <a:lnSpc>
                          <a:spcPct val="150000"/>
                        </a:lnSpc>
                      </a:pPr>
                      <a:r>
                        <a:rPr lang="pt-PT" sz="1000">
                          <a:effectLst/>
                        </a:rPr>
                        <a:t>A100827</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Tiago Rodrigues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Segurança cibernética</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endParaRPr lang="pt-PT" sz="11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3535790"/>
                  </a:ext>
                </a:extLst>
              </a:tr>
              <a:tr h="1135776">
                <a:tc>
                  <a:txBody>
                    <a:bodyPr/>
                    <a:lstStyle/>
                    <a:p>
                      <a:pPr algn="ctr">
                        <a:lnSpc>
                          <a:spcPct val="150000"/>
                        </a:lnSpc>
                      </a:pPr>
                      <a:r>
                        <a:rPr lang="pt-PT" sz="1000">
                          <a:effectLst/>
                        </a:rPr>
                        <a:t>A100555</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Rodrigo Gomes</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r>
                        <a:rPr lang="pt-PT" sz="1000">
                          <a:effectLst/>
                        </a:rPr>
                        <a:t>Coordenador do projeto</a:t>
                      </a:r>
                      <a:endParaRPr lang="pt-PT"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pPr>
                      <a:endParaRPr lang="pt-PT" sz="11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83423490"/>
                  </a:ext>
                </a:extLst>
              </a:tr>
            </a:tbl>
          </a:graphicData>
        </a:graphic>
      </p:graphicFrame>
      <p:pic>
        <p:nvPicPr>
          <p:cNvPr id="2059" name="Imagem 1721137896">
            <a:extLst>
              <a:ext uri="{FF2B5EF4-FFF2-40B4-BE49-F238E27FC236}">
                <a16:creationId xmlns:a16="http://schemas.microsoft.com/office/drawing/2014/main" id="{90064DAB-A31F-A5DF-87C6-3FB4CE482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430" y="1415182"/>
            <a:ext cx="646314" cy="7540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Imagem 1263322997">
            <a:extLst>
              <a:ext uri="{FF2B5EF4-FFF2-40B4-BE49-F238E27FC236}">
                <a16:creationId xmlns:a16="http://schemas.microsoft.com/office/drawing/2014/main" id="{14DCF67F-8A10-566A-70A7-74AEFE14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7430" y="2294486"/>
            <a:ext cx="677091" cy="769422"/>
          </a:xfrm>
          <a:prstGeom prst="rect">
            <a:avLst/>
          </a:prstGeom>
          <a:noFill/>
          <a:extLst>
            <a:ext uri="{909E8E84-426E-40DD-AFC4-6F175D3DCCD1}">
              <a14:hiddenFill xmlns:a14="http://schemas.microsoft.com/office/drawing/2010/main">
                <a:solidFill>
                  <a:srgbClr val="FFFFFF"/>
                </a:solidFill>
              </a14:hiddenFill>
            </a:ext>
          </a:extLst>
        </p:spPr>
      </p:pic>
      <p:pic>
        <p:nvPicPr>
          <p:cNvPr id="2057" name="Imagem 479835541">
            <a:extLst>
              <a:ext uri="{FF2B5EF4-FFF2-40B4-BE49-F238E27FC236}">
                <a16:creationId xmlns:a16="http://schemas.microsoft.com/office/drawing/2014/main" id="{63BA1CB2-3CF2-1B75-1C61-28CCF542C6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6653" y="3248684"/>
            <a:ext cx="707867" cy="8001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Imagem 1961790658">
            <a:extLst>
              <a:ext uri="{FF2B5EF4-FFF2-40B4-BE49-F238E27FC236}">
                <a16:creationId xmlns:a16="http://schemas.microsoft.com/office/drawing/2014/main" id="{AE24E269-A386-8EEC-5648-0B8887EF93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875" y="4234800"/>
            <a:ext cx="738645" cy="754033"/>
          </a:xfrm>
          <a:prstGeom prst="rect">
            <a:avLst/>
          </a:prstGeom>
          <a:noFill/>
          <a:extLst>
            <a:ext uri="{909E8E84-426E-40DD-AFC4-6F175D3DCCD1}">
              <a14:hiddenFill xmlns:a14="http://schemas.microsoft.com/office/drawing/2010/main">
                <a:solidFill>
                  <a:srgbClr val="FFFFFF"/>
                </a:solidFill>
              </a14:hiddenFill>
            </a:ext>
          </a:extLst>
        </p:spPr>
      </p:pic>
      <p:pic>
        <p:nvPicPr>
          <p:cNvPr id="2055" name="Imagem 910408713">
            <a:extLst>
              <a:ext uri="{FF2B5EF4-FFF2-40B4-BE49-F238E27FC236}">
                <a16:creationId xmlns:a16="http://schemas.microsoft.com/office/drawing/2014/main" id="{119DC654-7379-1EDD-A9D2-8AB3CD9DD2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875" y="5350461"/>
            <a:ext cx="769421" cy="73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6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dade do Minho | Braga">
            <a:extLst>
              <a:ext uri="{FF2B5EF4-FFF2-40B4-BE49-F238E27FC236}">
                <a16:creationId xmlns:a16="http://schemas.microsoft.com/office/drawing/2014/main" id="{8498806D-6569-B5DA-D136-4A9C05F76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15" y="228078"/>
            <a:ext cx="991748" cy="97858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F3DF9400-4C78-FF0B-B64A-5DD4ED8A6D8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55155" y1="72667" x2="55155" y2="72667"/>
                        <a14:backgroundMark x1="40098" y1="71200" x2="40098" y2="71200"/>
                        <a14:backgroundMark x1="33306" y1="70000" x2="33306" y2="70000"/>
                        <a14:backgroundMark x1="33470" y1="74667" x2="33470" y2="74667"/>
                        <a14:backgroundMark x1="16612" y1="78000" x2="16612" y2="78000"/>
                        <a14:backgroundMark x1="16939" y1="78533" x2="16203" y2="78000"/>
                        <a14:backgroundMark x1="15712" y1="78267" x2="16939" y2="77467"/>
                        <a14:backgroundMark x1="12439" y1="74000" x2="12439" y2="74000"/>
                        <a14:backgroundMark x1="12357" y1="69733" x2="12357" y2="69733"/>
                        <a14:backgroundMark x1="12602" y1="74400" x2="12602" y2="74400"/>
                        <a14:backgroundMark x1="13011" y1="74267" x2="13011" y2="74267"/>
                        <a14:backgroundMark x1="13011" y1="73867" x2="13011" y2="73867"/>
                        <a14:backgroundMark x1="13093" y1="73867" x2="13093" y2="73867"/>
                        <a14:backgroundMark x1="13339" y1="73867" x2="12520" y2="73333"/>
                        <a14:backgroundMark x1="16530" y1="77600" x2="16939" y2="77733"/>
                        <a14:backgroundMark x1="11620" y1="67467" x2="98773" y2="67733"/>
                        <a14:backgroundMark x1="98773" y1="67733" x2="92062" y2="67733"/>
                        <a14:backgroundMark x1="92062" y1="67733" x2="86416" y2="82267"/>
                        <a14:backgroundMark x1="86416" y1="82267" x2="78151" y2="85333"/>
                        <a14:backgroundMark x1="78151" y1="85333" x2="60475" y2="75067"/>
                        <a14:backgroundMark x1="60475" y1="75067" x2="50327" y2="63333"/>
                        <a14:backgroundMark x1="50327" y1="63333" x2="31015" y2="74800"/>
                        <a14:backgroundMark x1="31015" y1="74800" x2="11457" y2="73333"/>
                        <a14:backgroundMark x1="11457" y1="73333" x2="9083" y2="70400"/>
                        <a14:backgroundMark x1="10966" y1="64933" x2="10311" y2="75067"/>
                        <a14:backgroundMark x1="10311" y1="75067" x2="23241" y2="85600"/>
                        <a14:backgroundMark x1="23241" y1="85600" x2="39935" y2="85600"/>
                        <a14:backgroundMark x1="39935" y1="85600" x2="78560" y2="72667"/>
                        <a14:backgroundMark x1="78560" y1="72667" x2="85025" y2="75733"/>
                        <a14:backgroundMark x1="85025" y1="75733" x2="47300" y2="56533"/>
                        <a14:backgroundMark x1="47300" y1="56533" x2="16612" y2="54267"/>
                        <a14:backgroundMark x1="16612" y1="54267" x2="7938" y2="57600"/>
                        <a14:backgroundMark x1="7938" y1="57600" x2="9656" y2="65733"/>
                        <a14:backgroundMark x1="11293" y1="60267" x2="11620" y2="72800"/>
                        <a14:backgroundMark x1="11620" y1="72800" x2="16039" y2="80533"/>
                        <a14:backgroundMark x1="16039" y1="80533" x2="50082" y2="76933"/>
                        <a14:backgroundMark x1="50082" y1="76933" x2="58756" y2="80000"/>
                        <a14:backgroundMark x1="58756" y1="80000" x2="65385" y2="79867"/>
                        <a14:backgroundMark x1="65385" y1="79867" x2="72913" y2="76267"/>
                        <a14:backgroundMark x1="72913" y1="76267" x2="68249" y2="69200"/>
                        <a14:backgroundMark x1="68249" y1="69200" x2="41244" y2="71867"/>
                        <a14:backgroundMark x1="41244" y1="71867" x2="10638" y2="61733"/>
                        <a14:backgroundMark x1="16858" y1="79333" x2="16776" y2="67867"/>
                        <a14:backgroundMark x1="16776" y1="67867" x2="21277" y2="58800"/>
                        <a14:backgroundMark x1="21277" y1="58800" x2="26759" y2="63333"/>
                        <a14:backgroundMark x1="26759" y1="63333" x2="30278" y2="72800"/>
                        <a14:backgroundMark x1="30278" y1="72800" x2="25450" y2="79467"/>
                        <a14:backgroundMark x1="25450" y1="79467" x2="17430" y2="79067"/>
                        <a14:backgroundMark x1="17430" y1="79067" x2="17021" y2="78000"/>
                        <a14:backgroundMark x1="15712" y1="76133" x2="15794" y2="66133"/>
                        <a14:backgroundMark x1="15794" y1="66133" x2="22177" y2="64533"/>
                        <a14:backgroundMark x1="22177" y1="64533" x2="25614" y2="72800"/>
                        <a14:backgroundMark x1="25614" y1="72800" x2="18494" y2="75733"/>
                        <a14:backgroundMark x1="18494" y1="75733" x2="15303" y2="75067"/>
                        <a14:backgroundMark x1="20131" y1="71467" x2="25614" y2="78667"/>
                        <a14:backgroundMark x1="25614" y1="78667" x2="23650" y2="67733"/>
                        <a14:backgroundMark x1="23650" y1="67733" x2="16858" y2="68000"/>
                        <a14:backgroundMark x1="16858" y1="68000" x2="18903" y2="78000"/>
                        <a14:backgroundMark x1="18903" y1="78000" x2="20295" y2="76933"/>
                        <a14:backgroundMark x1="20131" y1="69733" x2="23813" y2="79067"/>
                        <a14:backgroundMark x1="23813" y1="79067" x2="27250" y2="70400"/>
                        <a14:backgroundMark x1="27250" y1="70400" x2="27332" y2="55600"/>
                        <a14:backgroundMark x1="27332" y1="55600" x2="21358" y2="58933"/>
                        <a14:backgroundMark x1="21358" y1="58933" x2="16121" y2="65333"/>
                        <a14:backgroundMark x1="16121" y1="65333" x2="17840" y2="75467"/>
                        <a14:backgroundMark x1="61293" y1="86000" x2="67021" y2="77333"/>
                        <a14:backgroundMark x1="67021" y1="77333" x2="63011" y2="78267"/>
                        <a14:backgroundMark x1="66612" y1="73733" x2="66612" y2="73733"/>
                        <a14:backgroundMark x1="66612" y1="73600" x2="66612" y2="73600"/>
                        <a14:backgroundMark x1="66367" y1="73600" x2="66367" y2="73600"/>
                        <a14:backgroundMark x1="67349" y1="74667" x2="60311" y2="71200"/>
                        <a14:backgroundMark x1="60311" y1="71200" x2="65957" y2="76267"/>
                        <a14:backgroundMark x1="65957" y1="76267" x2="67185" y2="74400"/>
                        <a14:backgroundMark x1="32324" y1="68933" x2="31506" y2="70000"/>
                      </a14:backgroundRemoval>
                    </a14:imgEffect>
                  </a14:imgLayer>
                </a14:imgProps>
              </a:ext>
            </a:extLst>
          </a:blip>
          <a:stretch>
            <a:fillRect/>
          </a:stretch>
        </p:blipFill>
        <p:spPr>
          <a:xfrm>
            <a:off x="9118600" y="-56064"/>
            <a:ext cx="4114800" cy="2525450"/>
          </a:xfrm>
          <a:prstGeom prst="rect">
            <a:avLst/>
          </a:prstGeom>
        </p:spPr>
      </p:pic>
      <p:pic>
        <p:nvPicPr>
          <p:cNvPr id="3" name="Imagem 2">
            <a:extLst>
              <a:ext uri="{FF2B5EF4-FFF2-40B4-BE49-F238E27FC236}">
                <a16:creationId xmlns:a16="http://schemas.microsoft.com/office/drawing/2014/main" id="{89A60A8D-CCC3-95B7-0736-F99DA46E8554}"/>
              </a:ext>
            </a:extLst>
          </p:cNvPr>
          <p:cNvPicPr>
            <a:picLocks noChangeAspect="1"/>
          </p:cNvPicPr>
          <p:nvPr/>
        </p:nvPicPr>
        <p:blipFill rotWithShape="1">
          <a:blip r:embed="rId5">
            <a:extLst>
              <a:ext uri="{28A0092B-C50C-407E-A947-70E740481C1C}">
                <a14:useLocalDpi xmlns:a14="http://schemas.microsoft.com/office/drawing/2010/main" val="0"/>
              </a:ext>
            </a:extLst>
          </a:blip>
          <a:srcRect r="41024" b="12749"/>
          <a:stretch/>
        </p:blipFill>
        <p:spPr bwMode="auto">
          <a:xfrm>
            <a:off x="2515179" y="961223"/>
            <a:ext cx="7161641" cy="4096063"/>
          </a:xfrm>
          <a:prstGeom prst="rect">
            <a:avLst/>
          </a:prstGeom>
          <a:noFill/>
          <a:ln>
            <a:noFill/>
          </a:ln>
          <a:extLst>
            <a:ext uri="{53640926-AAD7-44D8-BBD7-CCE9431645EC}">
              <a14:shadowObscured xmlns:a14="http://schemas.microsoft.com/office/drawing/2010/main"/>
            </a:ext>
          </a:extLst>
        </p:spPr>
      </p:pic>
      <p:pic>
        <p:nvPicPr>
          <p:cNvPr id="5" name="Imagem 4">
            <a:extLst>
              <a:ext uri="{FF2B5EF4-FFF2-40B4-BE49-F238E27FC236}">
                <a16:creationId xmlns:a16="http://schemas.microsoft.com/office/drawing/2014/main" id="{E2C59331-CCDA-DE25-3386-A4CD05ABFD1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15179" y="5283548"/>
            <a:ext cx="7186277" cy="613229"/>
          </a:xfrm>
          <a:prstGeom prst="rect">
            <a:avLst/>
          </a:prstGeom>
          <a:noFill/>
          <a:ln>
            <a:noFill/>
          </a:ln>
        </p:spPr>
      </p:pic>
    </p:spTree>
    <p:extLst>
      <p:ext uri="{BB962C8B-B14F-4D97-AF65-F5344CB8AC3E}">
        <p14:creationId xmlns:p14="http://schemas.microsoft.com/office/powerpoint/2010/main" val="301155724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1219</Words>
  <Application>Microsoft Macintosh PowerPoint</Application>
  <PresentationFormat>Ecrã Panorâmico</PresentationFormat>
  <Paragraphs>122</Paragraphs>
  <Slides>28</Slides>
  <Notes>5</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28</vt:i4>
      </vt:variant>
    </vt:vector>
  </HeadingPairs>
  <TitlesOfParts>
    <vt:vector size="33" baseType="lpstr">
      <vt:lpstr>Arial</vt:lpstr>
      <vt:lpstr>Calibri</vt:lpstr>
      <vt:lpstr>Calibri Light</vt:lpstr>
      <vt:lpstr>Symbol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Microsoft Office User</dc:creator>
  <cp:lastModifiedBy>João Luis Ferreira Magalhães</cp:lastModifiedBy>
  <cp:revision>11</cp:revision>
  <dcterms:created xsi:type="dcterms:W3CDTF">2023-11-04T11:18:44Z</dcterms:created>
  <dcterms:modified xsi:type="dcterms:W3CDTF">2023-11-05T00:08:11Z</dcterms:modified>
</cp:coreProperties>
</file>